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3" r:id="rId4"/>
  </p:sldMasterIdLst>
  <p:sldIdLst>
    <p:sldId id="256" r:id="rId5"/>
    <p:sldId id="261" r:id="rId6"/>
    <p:sldId id="264" r:id="rId7"/>
    <p:sldId id="260" r:id="rId8"/>
    <p:sldId id="266" r:id="rId9"/>
    <p:sldId id="274" r:id="rId10"/>
    <p:sldId id="282" r:id="rId11"/>
    <p:sldId id="284" r:id="rId12"/>
    <p:sldId id="279" r:id="rId13"/>
    <p:sldId id="283" r:id="rId14"/>
    <p:sldId id="285" r:id="rId15"/>
    <p:sldId id="286" r:id="rId16"/>
    <p:sldId id="287" r:id="rId17"/>
    <p:sldId id="280" r:id="rId18"/>
    <p:sldId id="288" r:id="rId19"/>
    <p:sldId id="289" r:id="rId20"/>
    <p:sldId id="290" r:id="rId21"/>
    <p:sldId id="291" r:id="rId22"/>
    <p:sldId id="292" r:id="rId23"/>
    <p:sldId id="293" r:id="rId24"/>
    <p:sldId id="281" r:id="rId25"/>
    <p:sldId id="294" r:id="rId26"/>
    <p:sldId id="275" r:id="rId27"/>
    <p:sldId id="276" r:id="rId28"/>
    <p:sldId id="268" r:id="rId29"/>
    <p:sldId id="278" r:id="rId30"/>
    <p:sldId id="27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605"/>
    <a:srgbClr val="FF0020"/>
    <a:srgbClr val="9E06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29"/>
    <p:restoredTop sz="97219"/>
  </p:normalViewPr>
  <p:slideViewPr>
    <p:cSldViewPr snapToGrid="0" snapToObjects="1">
      <p:cViewPr varScale="1">
        <p:scale>
          <a:sx n="115" d="100"/>
          <a:sy n="115" d="100"/>
        </p:scale>
        <p:origin x="4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F9259A-1FE3-4FF9-8A07-BDD8177164ED}" type="datetime4">
              <a:rPr lang="en-US" smtClean="0"/>
              <a:t>June 21,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058997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C3C8F-D4A7-4EAD-92AD-82C91CB8BB85}" type="datetime4">
              <a:rPr lang="en-US" smtClean="0"/>
              <a:t>June 21,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008020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11D41-E33C-4BC7-8272-37E8417FD097}" type="datetime4">
              <a:rPr lang="en-US" smtClean="0"/>
              <a:t>June 21,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98682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340FED-6E95-4177-A7EF-CD303B9E611D}" type="datetime4">
              <a:rPr lang="en-US" smtClean="0"/>
              <a:t>June 21, 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77941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7962CB-39AD-45A9-800F-54DAB53D6021}" type="datetime4">
              <a:rPr lang="en-US" smtClean="0"/>
              <a:t>June 21,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402977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EDF93D-55AB-4606-B9D7-742F1FC51983}" type="datetime4">
              <a:rPr lang="en-US" smtClean="0"/>
              <a:t>June 21, 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2063326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3960BD-7AC1-4217-9611-AAA56D3EE38F}" type="datetime4">
              <a:rPr lang="en-US" smtClean="0"/>
              <a:pPr/>
              <a:t>June 21, 2022</a:t>
            </a:fld>
            <a:endParaRPr lang="en-US" dirty="0">
              <a:latin typeface="+mn-lt"/>
            </a:endParaRPr>
          </a:p>
        </p:txBody>
      </p:sp>
      <p:sp>
        <p:nvSpPr>
          <p:cNvPr id="8" name="Footer Placeholder 7"/>
          <p:cNvSpPr>
            <a:spLocks noGrp="1"/>
          </p:cNvSpPr>
          <p:nvPr>
            <p:ph type="ftr" sz="quarter" idx="11"/>
          </p:nvPr>
        </p:nvSpPr>
        <p:spPr/>
        <p:txBody>
          <a:bodyPr/>
          <a:lstStyle/>
          <a:p>
            <a:endParaRPr lang="en-US" dirty="0">
              <a:latin typeface="+mn-lt"/>
            </a:endParaRPr>
          </a:p>
        </p:txBody>
      </p:sp>
      <p:sp>
        <p:nvSpPr>
          <p:cNvPr id="9" name="Slide Number Placeholder 8"/>
          <p:cNvSpPr>
            <a:spLocks noGrp="1"/>
          </p:cNvSpPr>
          <p:nvPr>
            <p:ph type="sldNum" sz="quarter" idx="12"/>
          </p:nvPr>
        </p:nvSpPr>
        <p:spPr/>
        <p:txBody>
          <a:bodyPr/>
          <a:lstStyle/>
          <a:p>
            <a:fld id="{9D4AEF59-F28E-467C-9EA3-92D1CFAD475A}" type="slidenum">
              <a:rPr lang="en-US" smtClean="0"/>
              <a:pPr/>
              <a:t>‹#›</a:t>
            </a:fld>
            <a:endParaRPr lang="en-US">
              <a:latin typeface="+mn-lt"/>
            </a:endParaRPr>
          </a:p>
        </p:txBody>
      </p:sp>
    </p:spTree>
    <p:extLst>
      <p:ext uri="{BB962C8B-B14F-4D97-AF65-F5344CB8AC3E}">
        <p14:creationId xmlns:p14="http://schemas.microsoft.com/office/powerpoint/2010/main" val="294119297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8537E9-D174-424D-BEE8-AFC4CA5F9F97}" type="datetime4">
              <a:rPr lang="en-US" smtClean="0"/>
              <a:t>June 21, 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525254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A44C0-F7AC-49C2-8289-1E7A86D9FB50}" type="datetime4">
              <a:rPr lang="en-US" smtClean="0"/>
              <a:t>June 21, 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730653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BB84BC-6E78-40D1-8831-40AB1F596614}" type="datetime4">
              <a:rPr lang="en-US" smtClean="0"/>
              <a:t>June 21,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14292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FA080F-3961-4D42-BEDE-84A1FED032F1}" type="datetime4">
              <a:rPr lang="en-US" smtClean="0"/>
              <a:t>June 21,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04439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4000"/>
                <a:satMod val="80000"/>
                <a:lumMod val="106000"/>
              </a:schemeClr>
            </a:gs>
            <a:gs pos="100000">
              <a:schemeClr val="bg1">
                <a:lumMod val="9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960BD-7AC1-4217-9611-AAA56D3EE38F}" type="datetime4">
              <a:rPr lang="en-US" smtClean="0"/>
              <a:pPr/>
              <a:t>June 21, 2022</a:t>
            </a:fld>
            <a:endParaRPr lang="en-US" dirty="0">
              <a:latin typeface="+mn-lt"/>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latin typeface="+mn-lt"/>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AEF59-F28E-467C-9EA3-92D1CFAD475A}" type="slidenum">
              <a:rPr lang="en-US" smtClean="0"/>
              <a:pPr/>
              <a:t>‹#›</a:t>
            </a:fld>
            <a:endParaRPr lang="en-US">
              <a:latin typeface="+mn-lt"/>
            </a:endParaRPr>
          </a:p>
        </p:txBody>
      </p:sp>
    </p:spTree>
    <p:extLst>
      <p:ext uri="{BB962C8B-B14F-4D97-AF65-F5344CB8AC3E}">
        <p14:creationId xmlns:p14="http://schemas.microsoft.com/office/powerpoint/2010/main" val="3642152273"/>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su.co1.qualtrics.com/jfe/form/SV_3ql1sztsFwp0zn7"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odernization.wsu.edu/" TargetMode="External"/><Relationship Id="rId2" Type="http://schemas.openxmlformats.org/officeDocument/2006/relationships/hyperlink" Target="https://jira.esg.wsu.edu/plugins/servlet/desk/portal/91" TargetMode="Externa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support.workday.wsu.edu"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490133" y="1930081"/>
            <a:ext cx="9144000" cy="1960530"/>
          </a:xfrm>
        </p:spPr>
        <p:txBody>
          <a:bodyPr/>
          <a:lstStyle/>
          <a:p>
            <a:r>
              <a:rPr lang="en-US" b="1" spc="-150" dirty="0">
                <a:solidFill>
                  <a:schemeClr val="tx1">
                    <a:lumMod val="75000"/>
                    <a:lumOff val="25000"/>
                  </a:schemeClr>
                </a:solidFill>
                <a:latin typeface="Corbel" panose="020B0503020204020204" pitchFamily="34" charset="0"/>
                <a:cs typeface="Calibri" panose="020F0502020204030204" pitchFamily="34" charset="0"/>
              </a:rPr>
              <a:t>Position Budgeting in Workday</a:t>
            </a:r>
          </a:p>
        </p:txBody>
      </p:sp>
      <p:pic>
        <p:nvPicPr>
          <p:cNvPr id="5" name="Picture 4" descr="A picture containing text, sign&#10;&#10;Description automatically generated">
            <a:extLst>
              <a:ext uri="{FF2B5EF4-FFF2-40B4-BE49-F238E27FC236}">
                <a16:creationId xmlns:a16="http://schemas.microsoft.com/office/drawing/2014/main" id="{D464A24F-A446-5A41-8033-53B1A84C232F}"/>
              </a:ext>
            </a:extLst>
          </p:cNvPr>
          <p:cNvPicPr>
            <a:picLocks noChangeAspect="1"/>
          </p:cNvPicPr>
          <p:nvPr/>
        </p:nvPicPr>
        <p:blipFill>
          <a:blip r:embed="rId2"/>
          <a:stretch>
            <a:fillRect/>
          </a:stretch>
        </p:blipFill>
        <p:spPr>
          <a:xfrm>
            <a:off x="4370968" y="1025992"/>
            <a:ext cx="3450064" cy="681387"/>
          </a:xfrm>
          <a:prstGeom prst="rect">
            <a:avLst/>
          </a:prstGeom>
        </p:spPr>
      </p:pic>
      <p:sp>
        <p:nvSpPr>
          <p:cNvPr id="6" name="Subtitle 2">
            <a:extLst>
              <a:ext uri="{FF2B5EF4-FFF2-40B4-BE49-F238E27FC236}">
                <a16:creationId xmlns:a16="http://schemas.microsoft.com/office/drawing/2014/main" id="{EEF0D0AF-BA9D-BA4C-AB3F-F8D9E7955440}"/>
              </a:ext>
            </a:extLst>
          </p:cNvPr>
          <p:cNvSpPr txBox="1">
            <a:spLocks/>
          </p:cNvSpPr>
          <p:nvPr/>
        </p:nvSpPr>
        <p:spPr>
          <a:xfrm>
            <a:off x="1524000" y="501935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chemeClr val="tx1">
                    <a:lumMod val="65000"/>
                    <a:lumOff val="35000"/>
                  </a:schemeClr>
                </a:solidFill>
                <a:latin typeface="Corbel" panose="020B0503020204020204" pitchFamily="34" charset="0"/>
              </a:rPr>
              <a:t>Workday Training</a:t>
            </a:r>
          </a:p>
        </p:txBody>
      </p:sp>
      <p:sp>
        <p:nvSpPr>
          <p:cNvPr id="8" name="Rectangle 7">
            <a:extLst>
              <a:ext uri="{FF2B5EF4-FFF2-40B4-BE49-F238E27FC236}">
                <a16:creationId xmlns:a16="http://schemas.microsoft.com/office/drawing/2014/main" id="{9A08752B-3956-1B49-A67C-A87B88B39B90}"/>
              </a:ext>
            </a:extLst>
          </p:cNvPr>
          <p:cNvSpPr/>
          <p:nvPr/>
        </p:nvSpPr>
        <p:spPr>
          <a:xfrm>
            <a:off x="5355021" y="4136613"/>
            <a:ext cx="1481958" cy="45720"/>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0" name="Rectangle 9">
            <a:extLst>
              <a:ext uri="{FF2B5EF4-FFF2-40B4-BE49-F238E27FC236}">
                <a16:creationId xmlns:a16="http://schemas.microsoft.com/office/drawing/2014/main" id="{44356E6B-40CF-5F42-B72E-3CEF14FAF60D}"/>
              </a:ext>
            </a:extLst>
          </p:cNvPr>
          <p:cNvSpPr/>
          <p:nvPr/>
        </p:nvSpPr>
        <p:spPr>
          <a:xfrm>
            <a:off x="0" y="6766560"/>
            <a:ext cx="12192000" cy="91440"/>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Tree>
    <p:extLst>
      <p:ext uri="{BB962C8B-B14F-4D97-AF65-F5344CB8AC3E}">
        <p14:creationId xmlns:p14="http://schemas.microsoft.com/office/powerpoint/2010/main" val="241469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352368"/>
            <a:ext cx="7077456" cy="914400"/>
          </a:xfrm>
        </p:spPr>
        <p:txBody>
          <a:bodyPr lIns="0" rIns="0">
            <a:noAutofit/>
          </a:body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Create Position Budget</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213658" y="1391398"/>
            <a:ext cx="10016836" cy="1024655"/>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Corbel" panose="020B0503020204020204" pitchFamily="34" charset="0"/>
              </a:rPr>
              <a:t>To create a new position budget as a Position Budget Specialist, access the Create Position Budget task using the Workday search bar</a:t>
            </a:r>
          </a:p>
          <a:p>
            <a:pPr algn="l"/>
            <a:endParaRPr lang="en-US" b="1" dirty="0">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266768"/>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pic>
        <p:nvPicPr>
          <p:cNvPr id="4" name="Picture 3"/>
          <p:cNvPicPr>
            <a:picLocks noChangeAspect="1"/>
          </p:cNvPicPr>
          <p:nvPr/>
        </p:nvPicPr>
        <p:blipFill>
          <a:blip r:embed="rId3"/>
          <a:stretch>
            <a:fillRect/>
          </a:stretch>
        </p:blipFill>
        <p:spPr>
          <a:xfrm>
            <a:off x="1213658" y="2107135"/>
            <a:ext cx="3732415" cy="820159"/>
          </a:xfrm>
          <a:prstGeom prst="rect">
            <a:avLst/>
          </a:prstGeom>
        </p:spPr>
      </p:pic>
      <p:sp>
        <p:nvSpPr>
          <p:cNvPr id="10" name="TextBox 9"/>
          <p:cNvSpPr txBox="1"/>
          <p:nvPr/>
        </p:nvSpPr>
        <p:spPr>
          <a:xfrm>
            <a:off x="1213659" y="2916990"/>
            <a:ext cx="6259484" cy="3323987"/>
          </a:xfrm>
          <a:prstGeom prst="rect">
            <a:avLst/>
          </a:prstGeom>
          <a:noFill/>
        </p:spPr>
        <p:txBody>
          <a:bodyPr wrap="square" rtlCol="0">
            <a:spAutoFit/>
          </a:bodyPr>
          <a:lstStyle/>
          <a:p>
            <a:r>
              <a:rPr lang="en-US" sz="2400" dirty="0">
                <a:latin typeface="Corbel" panose="020B0503020204020204" pitchFamily="34" charset="0"/>
              </a:rPr>
              <a:t>Select the appropriate criteria to establish the new position budget. </a:t>
            </a:r>
          </a:p>
          <a:p>
            <a:pPr marL="342900" indent="-342900">
              <a:buFont typeface="Arial" panose="020B0604020202020204" pitchFamily="34" charset="0"/>
              <a:buChar char="•"/>
            </a:pPr>
            <a:r>
              <a:rPr lang="en-US" dirty="0">
                <a:latin typeface="Corbel" panose="020B0503020204020204" pitchFamily="34" charset="0"/>
              </a:rPr>
              <a:t> Company, Budget Structure and Period will be standard</a:t>
            </a:r>
          </a:p>
          <a:p>
            <a:pPr marL="342900" indent="-342900">
              <a:buFont typeface="Arial" panose="020B0604020202020204" pitchFamily="34" charset="0"/>
              <a:buChar char="•"/>
            </a:pPr>
            <a:r>
              <a:rPr lang="en-US" dirty="0">
                <a:latin typeface="Corbel" panose="020B0503020204020204" pitchFamily="34" charset="0"/>
              </a:rPr>
              <a:t>Fiscal Year – enter the fiscal year you are budgeting for, typically current year.</a:t>
            </a:r>
          </a:p>
          <a:p>
            <a:pPr marL="342900" indent="-342900">
              <a:buFont typeface="Arial" panose="020B0604020202020204" pitchFamily="34" charset="0"/>
              <a:buChar char="•"/>
            </a:pPr>
            <a:r>
              <a:rPr lang="en-US" dirty="0">
                <a:latin typeface="Corbel" panose="020B0503020204020204" pitchFamily="34" charset="0"/>
              </a:rPr>
              <a:t>Position – find the position you are looking to create a budget for. Search using position# or worker name.</a:t>
            </a:r>
          </a:p>
          <a:p>
            <a:pPr marL="342900" indent="-342900">
              <a:buFont typeface="Arial" panose="020B0604020202020204" pitchFamily="34" charset="0"/>
              <a:buChar char="•"/>
            </a:pPr>
            <a:r>
              <a:rPr lang="en-US" dirty="0">
                <a:latin typeface="Corbel" panose="020B0503020204020204" pitchFamily="34" charset="0"/>
              </a:rPr>
              <a:t>Default Fringe Rate (optional) – enter a fringe rate percentage if desired. This can also be added later.</a:t>
            </a:r>
          </a:p>
          <a:p>
            <a:pPr marL="342900" indent="-342900">
              <a:buFont typeface="Arial" panose="020B0604020202020204" pitchFamily="34" charset="0"/>
              <a:buChar char="•"/>
            </a:pPr>
            <a:r>
              <a:rPr lang="en-US" dirty="0">
                <a:latin typeface="Corbel" panose="020B0503020204020204" pitchFamily="34" charset="0"/>
              </a:rPr>
              <a:t>Auto-Populate Plan Lines (optional) – this will populate budget lines based on existing payroll commitment lines</a:t>
            </a:r>
          </a:p>
        </p:txBody>
      </p:sp>
      <p:pic>
        <p:nvPicPr>
          <p:cNvPr id="11" name="Picture 10"/>
          <p:cNvPicPr>
            <a:picLocks noChangeAspect="1"/>
          </p:cNvPicPr>
          <p:nvPr/>
        </p:nvPicPr>
        <p:blipFill>
          <a:blip r:embed="rId4"/>
          <a:stretch>
            <a:fillRect/>
          </a:stretch>
        </p:blipFill>
        <p:spPr>
          <a:xfrm>
            <a:off x="7661686" y="2416053"/>
            <a:ext cx="4177314" cy="3839266"/>
          </a:xfrm>
          <a:prstGeom prst="rect">
            <a:avLst/>
          </a:prstGeom>
        </p:spPr>
      </p:pic>
    </p:spTree>
    <p:extLst>
      <p:ext uri="{BB962C8B-B14F-4D97-AF65-F5344CB8AC3E}">
        <p14:creationId xmlns:p14="http://schemas.microsoft.com/office/powerpoint/2010/main" val="290885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352368"/>
            <a:ext cx="7077456" cy="914400"/>
          </a:xfrm>
        </p:spPr>
        <p:txBody>
          <a:bodyPr lIns="0" rIns="0">
            <a:noAutofit/>
          </a:body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Create Position Budget</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213658" y="1391398"/>
            <a:ext cx="10016836" cy="454027"/>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Corbel" panose="020B0503020204020204" pitchFamily="34" charset="0"/>
              </a:rPr>
              <a:t>Enter Plan Information to form the budget header</a:t>
            </a:r>
          </a:p>
          <a:p>
            <a:pPr algn="l"/>
            <a:endParaRPr lang="en-US" b="1" dirty="0">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266768"/>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sp>
        <p:nvSpPr>
          <p:cNvPr id="5" name="TextBox 4"/>
          <p:cNvSpPr txBox="1"/>
          <p:nvPr/>
        </p:nvSpPr>
        <p:spPr>
          <a:xfrm>
            <a:off x="1147156" y="2313082"/>
            <a:ext cx="5594466" cy="3139321"/>
          </a:xfrm>
          <a:prstGeom prst="rect">
            <a:avLst/>
          </a:prstGeom>
          <a:noFill/>
        </p:spPr>
        <p:txBody>
          <a:bodyPr wrap="square" rtlCol="0">
            <a:spAutoFit/>
          </a:bodyPr>
          <a:lstStyle/>
          <a:p>
            <a:pPr marL="285750" indent="-285750">
              <a:buFont typeface="Arial" panose="020B0604020202020204" pitchFamily="34" charset="0"/>
              <a:buChar char="•"/>
            </a:pPr>
            <a:r>
              <a:rPr lang="en-US" dirty="0"/>
              <a:t>Compensation and Fringe Account – select the ledger accounts for each portion of budget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Default Fringe Rate – Set a default fringe rate percentage, if applicable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Compensation Budget – Set the total budget value for the position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Memo – Add any notes or information relevant to this budget creation.</a:t>
            </a:r>
          </a:p>
        </p:txBody>
      </p:sp>
      <p:pic>
        <p:nvPicPr>
          <p:cNvPr id="12" name="Picture 11"/>
          <p:cNvPicPr>
            <a:picLocks noChangeAspect="1"/>
          </p:cNvPicPr>
          <p:nvPr/>
        </p:nvPicPr>
        <p:blipFill>
          <a:blip r:embed="rId3"/>
          <a:stretch>
            <a:fillRect/>
          </a:stretch>
        </p:blipFill>
        <p:spPr>
          <a:xfrm>
            <a:off x="6661042" y="1970055"/>
            <a:ext cx="5226158" cy="4507786"/>
          </a:xfrm>
          <a:prstGeom prst="rect">
            <a:avLst/>
          </a:prstGeom>
        </p:spPr>
      </p:pic>
    </p:spTree>
    <p:extLst>
      <p:ext uri="{BB962C8B-B14F-4D97-AF65-F5344CB8AC3E}">
        <p14:creationId xmlns:p14="http://schemas.microsoft.com/office/powerpoint/2010/main" val="602110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352368"/>
            <a:ext cx="7077456" cy="914400"/>
          </a:xfrm>
        </p:spPr>
        <p:txBody>
          <a:bodyPr lIns="0" rIns="0">
            <a:noAutofit/>
          </a:body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Create Position Budget</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213658" y="1391398"/>
            <a:ext cx="10016836" cy="454027"/>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Corbel" panose="020B0503020204020204" pitchFamily="34" charset="0"/>
              </a:rPr>
              <a:t>Enter worktags and values to build the Plan Line details</a:t>
            </a:r>
          </a:p>
          <a:p>
            <a:pPr marL="342900" indent="-342900" algn="l">
              <a:buFont typeface="Arial" panose="020B0604020202020204" pitchFamily="34" charset="0"/>
              <a:buChar char="•"/>
            </a:pPr>
            <a:r>
              <a:rPr lang="en-US" sz="2000" dirty="0">
                <a:latin typeface="Corbel" panose="020B0503020204020204" pitchFamily="34" charset="0"/>
              </a:rPr>
              <a:t>Worktags – enter the applicable financial worktags to build out line detail for the position</a:t>
            </a:r>
          </a:p>
          <a:p>
            <a:pPr marL="342900" indent="-342900" algn="l">
              <a:buFont typeface="Arial" panose="020B0604020202020204" pitchFamily="34" charset="0"/>
              <a:buChar char="•"/>
            </a:pPr>
            <a:r>
              <a:rPr lang="en-US" sz="2000" dirty="0">
                <a:latin typeface="Corbel" panose="020B0503020204020204" pitchFamily="34" charset="0"/>
              </a:rPr>
              <a:t>Values – enter the line value for each set of worktags for compensation and fringe (if applicable). </a:t>
            </a:r>
          </a:p>
          <a:p>
            <a:pPr marL="800100" lvl="1" indent="-342900" algn="l">
              <a:buFont typeface="Arial" panose="020B0604020202020204" pitchFamily="34" charset="0"/>
              <a:buChar char="•"/>
            </a:pPr>
            <a:r>
              <a:rPr lang="en-US" sz="1800" dirty="0">
                <a:latin typeface="Corbel" panose="020B0503020204020204" pitchFamily="34" charset="0"/>
              </a:rPr>
              <a:t>Values can be entered using a percentage of the total, or as a whole value amount.</a:t>
            </a:r>
          </a:p>
          <a:p>
            <a:pPr marL="342900" indent="-342900" algn="l">
              <a:buFont typeface="Arial" panose="020B0604020202020204" pitchFamily="34" charset="0"/>
              <a:buChar char="•"/>
            </a:pPr>
            <a:r>
              <a:rPr lang="en-US" sz="2000" dirty="0">
                <a:latin typeface="Corbel" panose="020B0503020204020204" pitchFamily="34" charset="0"/>
              </a:rPr>
              <a:t>Splits – add lines to split the budget as needed. Lines must sum to the total compensation budget listed in the Plan Information (header)</a:t>
            </a: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266768"/>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sp>
        <p:nvSpPr>
          <p:cNvPr id="5" name="TextBox 4"/>
          <p:cNvSpPr txBox="1"/>
          <p:nvPr/>
        </p:nvSpPr>
        <p:spPr>
          <a:xfrm>
            <a:off x="1147156" y="2313082"/>
            <a:ext cx="5594466"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pic>
        <p:nvPicPr>
          <p:cNvPr id="3" name="Picture 2"/>
          <p:cNvPicPr>
            <a:picLocks noChangeAspect="1"/>
          </p:cNvPicPr>
          <p:nvPr/>
        </p:nvPicPr>
        <p:blipFill>
          <a:blip r:embed="rId3"/>
          <a:stretch>
            <a:fillRect/>
          </a:stretch>
        </p:blipFill>
        <p:spPr>
          <a:xfrm>
            <a:off x="588057" y="3965169"/>
            <a:ext cx="11015885" cy="1061531"/>
          </a:xfrm>
          <a:prstGeom prst="rect">
            <a:avLst/>
          </a:prstGeom>
        </p:spPr>
      </p:pic>
      <p:pic>
        <p:nvPicPr>
          <p:cNvPr id="4" name="Picture 3"/>
          <p:cNvPicPr>
            <a:picLocks noChangeAspect="1"/>
          </p:cNvPicPr>
          <p:nvPr/>
        </p:nvPicPr>
        <p:blipFill>
          <a:blip r:embed="rId4"/>
          <a:stretch>
            <a:fillRect/>
          </a:stretch>
        </p:blipFill>
        <p:spPr>
          <a:xfrm>
            <a:off x="479991" y="5212857"/>
            <a:ext cx="11229916" cy="1114580"/>
          </a:xfrm>
          <a:prstGeom prst="rect">
            <a:avLst/>
          </a:prstGeom>
        </p:spPr>
      </p:pic>
    </p:spTree>
    <p:extLst>
      <p:ext uri="{BB962C8B-B14F-4D97-AF65-F5344CB8AC3E}">
        <p14:creationId xmlns:p14="http://schemas.microsoft.com/office/powerpoint/2010/main" val="3439012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352368"/>
            <a:ext cx="7077456" cy="914400"/>
          </a:xfrm>
        </p:spPr>
        <p:txBody>
          <a:bodyPr lIns="0" rIns="0">
            <a:noAutofit/>
          </a:body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Create Position Budget</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213658" y="1391398"/>
            <a:ext cx="10016836" cy="454027"/>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Corbel" panose="020B0503020204020204" pitchFamily="34" charset="0"/>
              </a:rPr>
              <a:t>Submit Position Budget for approval</a:t>
            </a: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266768"/>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sp>
        <p:nvSpPr>
          <p:cNvPr id="5" name="TextBox 4"/>
          <p:cNvSpPr txBox="1"/>
          <p:nvPr/>
        </p:nvSpPr>
        <p:spPr>
          <a:xfrm>
            <a:off x="1147156" y="2313082"/>
            <a:ext cx="5594466"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pic>
        <p:nvPicPr>
          <p:cNvPr id="10" name="Picture 9"/>
          <p:cNvPicPr>
            <a:picLocks noChangeAspect="1"/>
          </p:cNvPicPr>
          <p:nvPr/>
        </p:nvPicPr>
        <p:blipFill>
          <a:blip r:embed="rId3"/>
          <a:stretch>
            <a:fillRect/>
          </a:stretch>
        </p:blipFill>
        <p:spPr>
          <a:xfrm>
            <a:off x="7441016" y="2168813"/>
            <a:ext cx="4284685" cy="639794"/>
          </a:xfrm>
          <a:prstGeom prst="rect">
            <a:avLst/>
          </a:prstGeom>
        </p:spPr>
      </p:pic>
      <p:sp>
        <p:nvSpPr>
          <p:cNvPr id="11" name="TextBox 10"/>
          <p:cNvSpPr txBox="1"/>
          <p:nvPr/>
        </p:nvSpPr>
        <p:spPr>
          <a:xfrm>
            <a:off x="1288473" y="1764968"/>
            <a:ext cx="6152545" cy="4678204"/>
          </a:xfrm>
          <a:prstGeom prst="rect">
            <a:avLst/>
          </a:prstGeom>
          <a:noFill/>
        </p:spPr>
        <p:txBody>
          <a:bodyPr wrap="square" rtlCol="0">
            <a:spAutoFit/>
          </a:bodyPr>
          <a:lstStyle/>
          <a:p>
            <a:r>
              <a:rPr lang="en-US" sz="2000" dirty="0"/>
              <a:t>Once all relevant information has been completed, submit the budget for approval. You can also;</a:t>
            </a:r>
          </a:p>
          <a:p>
            <a:pPr marL="285750" indent="-285750">
              <a:buFont typeface="Arial" panose="020B0604020202020204" pitchFamily="34" charset="0"/>
              <a:buChar char="•"/>
            </a:pPr>
            <a:r>
              <a:rPr lang="en-US" sz="2000" dirty="0"/>
              <a:t>Save for Later – this will save a draft of the budget, which can be further edited or submitted at a later time</a:t>
            </a:r>
          </a:p>
          <a:p>
            <a:pPr marL="285750" indent="-285750">
              <a:buFont typeface="Arial" panose="020B0604020202020204" pitchFamily="34" charset="0"/>
              <a:buChar char="•"/>
            </a:pPr>
            <a:r>
              <a:rPr lang="en-US" sz="2000" dirty="0"/>
              <a:t>Cancel – this will return you to the Workday home screen</a:t>
            </a:r>
          </a:p>
          <a:p>
            <a:endParaRPr lang="en-US" sz="2000" dirty="0"/>
          </a:p>
          <a:p>
            <a:r>
              <a:rPr lang="en-US" sz="2000" b="1" dirty="0"/>
              <a:t>Approvals</a:t>
            </a:r>
          </a:p>
          <a:p>
            <a:pPr marL="285750" indent="-285750">
              <a:buFont typeface="Arial" panose="020B0604020202020204" pitchFamily="34" charset="0"/>
              <a:buChar char="•"/>
            </a:pPr>
            <a:r>
              <a:rPr lang="en-US" sz="2000" dirty="0"/>
              <a:t>Position budgets submitted by Position Budget Specialists will route to the Position Budget Manager for approval</a:t>
            </a:r>
          </a:p>
          <a:p>
            <a:pPr marL="285750" indent="-285750">
              <a:buFont typeface="Arial" panose="020B0604020202020204" pitchFamily="34" charset="0"/>
              <a:buChar char="•"/>
            </a:pPr>
            <a:r>
              <a:rPr lang="en-US" sz="2000" dirty="0"/>
              <a:t>If the Specialist also holds the Manager role for all Cost Centers, budget will auto-approve</a:t>
            </a:r>
          </a:p>
          <a:p>
            <a:pPr marL="285750" indent="-285750">
              <a:buFont typeface="Arial" panose="020B0604020202020204" pitchFamily="34" charset="0"/>
              <a:buChar char="•"/>
            </a:pPr>
            <a:endParaRPr lang="en-US" dirty="0"/>
          </a:p>
        </p:txBody>
      </p:sp>
      <p:pic>
        <p:nvPicPr>
          <p:cNvPr id="12" name="Picture 11"/>
          <p:cNvPicPr>
            <a:picLocks noChangeAspect="1"/>
          </p:cNvPicPr>
          <p:nvPr/>
        </p:nvPicPr>
        <p:blipFill>
          <a:blip r:embed="rId4"/>
          <a:stretch>
            <a:fillRect/>
          </a:stretch>
        </p:blipFill>
        <p:spPr>
          <a:xfrm>
            <a:off x="7441017" y="4479526"/>
            <a:ext cx="4284685" cy="1147265"/>
          </a:xfrm>
          <a:prstGeom prst="rect">
            <a:avLst/>
          </a:prstGeom>
        </p:spPr>
      </p:pic>
    </p:spTree>
    <p:extLst>
      <p:ext uri="{BB962C8B-B14F-4D97-AF65-F5344CB8AC3E}">
        <p14:creationId xmlns:p14="http://schemas.microsoft.com/office/powerpoint/2010/main" val="3910241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843465" y="2317998"/>
            <a:ext cx="10890504" cy="1545612"/>
          </a:xfrm>
        </p:spPr>
        <p:txBody>
          <a:bodyPr lIns="0" rIns="0">
            <a:noAutofit/>
          </a:bodyPr>
          <a:lstStyle/>
          <a:p>
            <a:pPr algn="l"/>
            <a:r>
              <a:rPr lang="en-US" sz="6600" b="1" spc="-150" dirty="0">
                <a:solidFill>
                  <a:srgbClr val="9E0605"/>
                </a:solidFill>
                <a:latin typeface="Corbel" panose="020B0503020204020204" pitchFamily="34" charset="0"/>
                <a:cs typeface="Calibri" panose="020F0502020204030204" pitchFamily="34" charset="0"/>
              </a:rPr>
              <a:t>Section 3:</a:t>
            </a:r>
            <a:r>
              <a:rPr lang="en-US" sz="8800" b="1" spc="-150" dirty="0">
                <a:solidFill>
                  <a:srgbClr val="9E0605"/>
                </a:solidFill>
                <a:latin typeface="Corbel" panose="020B0503020204020204" pitchFamily="34" charset="0"/>
                <a:cs typeface="Calibri" panose="020F0502020204030204" pitchFamily="34" charset="0"/>
              </a:rPr>
              <a:t/>
            </a:r>
            <a:br>
              <a:rPr lang="en-US" sz="8800" b="1" spc="-150" dirty="0">
                <a:solidFill>
                  <a:srgbClr val="9E0605"/>
                </a:solidFill>
                <a:latin typeface="Corbel" panose="020B0503020204020204" pitchFamily="34" charset="0"/>
                <a:cs typeface="Calibri" panose="020F0502020204030204" pitchFamily="34" charset="0"/>
              </a:rPr>
            </a:br>
            <a:r>
              <a:rPr lang="en-US" sz="6600" b="1" spc="-150" dirty="0">
                <a:solidFill>
                  <a:srgbClr val="9E0605"/>
                </a:solidFill>
                <a:latin typeface="Corbel" panose="020B0503020204020204" pitchFamily="34" charset="0"/>
                <a:cs typeface="Calibri" panose="020F0502020204030204" pitchFamily="34" charset="0"/>
              </a:rPr>
              <a:t>Amend Position Budgets</a:t>
            </a: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pic>
        <p:nvPicPr>
          <p:cNvPr id="9" name="Picture 8" descr="A picture containing text, sign&#10;&#10;Description automatically generated">
            <a:extLst>
              <a:ext uri="{FF2B5EF4-FFF2-40B4-BE49-F238E27FC236}">
                <a16:creationId xmlns:a16="http://schemas.microsoft.com/office/drawing/2014/main" id="{D0F1FA8B-CED4-E44A-9875-01C8B6A02A31}"/>
              </a:ext>
            </a:extLst>
          </p:cNvPr>
          <p:cNvPicPr>
            <a:picLocks noChangeAspect="1"/>
          </p:cNvPicPr>
          <p:nvPr/>
        </p:nvPicPr>
        <p:blipFill>
          <a:blip r:embed="rId3"/>
          <a:stretch>
            <a:fillRect/>
          </a:stretch>
        </p:blipFill>
        <p:spPr>
          <a:xfrm>
            <a:off x="4370968" y="5026475"/>
            <a:ext cx="3450064" cy="681387"/>
          </a:xfrm>
          <a:prstGeom prst="rect">
            <a:avLst/>
          </a:prstGeom>
        </p:spPr>
      </p:pic>
    </p:spTree>
    <p:extLst>
      <p:ext uri="{BB962C8B-B14F-4D97-AF65-F5344CB8AC3E}">
        <p14:creationId xmlns:p14="http://schemas.microsoft.com/office/powerpoint/2010/main" val="1942202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352368"/>
            <a:ext cx="9010996" cy="914400"/>
          </a:xfrm>
        </p:spPr>
        <p:txBody>
          <a:bodyPr lIns="0" rIns="0">
            <a:noAutofit/>
          </a:body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Create Position Budget Amendment</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213658" y="1391398"/>
            <a:ext cx="10016836" cy="1024655"/>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Corbel" panose="020B0503020204020204" pitchFamily="34" charset="0"/>
              </a:rPr>
              <a:t>To amend a position budget as a Position Budget Specialist, access the Create Position Budget Amendment task using the Workday search bar</a:t>
            </a:r>
          </a:p>
          <a:p>
            <a:pPr algn="l"/>
            <a:endParaRPr lang="en-US" b="1" dirty="0">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266768"/>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sp>
        <p:nvSpPr>
          <p:cNvPr id="10" name="TextBox 9"/>
          <p:cNvSpPr txBox="1"/>
          <p:nvPr/>
        </p:nvSpPr>
        <p:spPr>
          <a:xfrm>
            <a:off x="1213659" y="3144226"/>
            <a:ext cx="6259484" cy="2215991"/>
          </a:xfrm>
          <a:prstGeom prst="rect">
            <a:avLst/>
          </a:prstGeom>
          <a:noFill/>
        </p:spPr>
        <p:txBody>
          <a:bodyPr wrap="square" rtlCol="0">
            <a:spAutoFit/>
          </a:bodyPr>
          <a:lstStyle/>
          <a:p>
            <a:r>
              <a:rPr lang="en-US" sz="2400" dirty="0">
                <a:latin typeface="Corbel" panose="020B0503020204020204" pitchFamily="34" charset="0"/>
              </a:rPr>
              <a:t>Select the appropriate criteria to create the amendment</a:t>
            </a:r>
          </a:p>
          <a:p>
            <a:pPr marL="342900" indent="-342900">
              <a:buFont typeface="Arial" panose="020B0604020202020204" pitchFamily="34" charset="0"/>
              <a:buChar char="•"/>
            </a:pPr>
            <a:r>
              <a:rPr lang="en-US" dirty="0">
                <a:latin typeface="Corbel" panose="020B0503020204020204" pitchFamily="34" charset="0"/>
              </a:rPr>
              <a:t> Company and Plan Structure will be standard</a:t>
            </a:r>
          </a:p>
          <a:p>
            <a:pPr marL="342900" indent="-342900">
              <a:buFont typeface="Arial" panose="020B0604020202020204" pitchFamily="34" charset="0"/>
              <a:buChar char="•"/>
            </a:pPr>
            <a:r>
              <a:rPr lang="en-US" dirty="0">
                <a:latin typeface="Corbel" panose="020B0503020204020204" pitchFamily="34" charset="0"/>
              </a:rPr>
              <a:t>Fiscal Year – enter the fiscal year you are budgeting for, typically current year.</a:t>
            </a:r>
          </a:p>
          <a:p>
            <a:pPr marL="342900" indent="-342900">
              <a:buFont typeface="Arial" panose="020B0604020202020204" pitchFamily="34" charset="0"/>
              <a:buChar char="•"/>
            </a:pPr>
            <a:r>
              <a:rPr lang="en-US" dirty="0">
                <a:latin typeface="Corbel" panose="020B0503020204020204" pitchFamily="34" charset="0"/>
              </a:rPr>
              <a:t>Position – find the position you are looking to create an amendment for. Search using position# or worker name.</a:t>
            </a:r>
          </a:p>
        </p:txBody>
      </p:sp>
      <p:pic>
        <p:nvPicPr>
          <p:cNvPr id="3" name="Picture 2"/>
          <p:cNvPicPr>
            <a:picLocks noChangeAspect="1"/>
          </p:cNvPicPr>
          <p:nvPr/>
        </p:nvPicPr>
        <p:blipFill>
          <a:blip r:embed="rId3"/>
          <a:stretch>
            <a:fillRect/>
          </a:stretch>
        </p:blipFill>
        <p:spPr>
          <a:xfrm>
            <a:off x="1290869" y="2121702"/>
            <a:ext cx="4120715" cy="899485"/>
          </a:xfrm>
          <a:prstGeom prst="rect">
            <a:avLst/>
          </a:prstGeom>
        </p:spPr>
      </p:pic>
      <p:pic>
        <p:nvPicPr>
          <p:cNvPr id="5" name="Picture 4"/>
          <p:cNvPicPr>
            <a:picLocks noChangeAspect="1"/>
          </p:cNvPicPr>
          <p:nvPr/>
        </p:nvPicPr>
        <p:blipFill>
          <a:blip r:embed="rId4"/>
          <a:stretch>
            <a:fillRect/>
          </a:stretch>
        </p:blipFill>
        <p:spPr>
          <a:xfrm>
            <a:off x="7712363" y="3136417"/>
            <a:ext cx="3942857" cy="3266667"/>
          </a:xfrm>
          <a:prstGeom prst="rect">
            <a:avLst/>
          </a:prstGeom>
        </p:spPr>
      </p:pic>
    </p:spTree>
    <p:extLst>
      <p:ext uri="{BB962C8B-B14F-4D97-AF65-F5344CB8AC3E}">
        <p14:creationId xmlns:p14="http://schemas.microsoft.com/office/powerpoint/2010/main" val="1640182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EEF0D0AF-BA9D-BA4C-AB3F-F8D9E7955440}"/>
              </a:ext>
            </a:extLst>
          </p:cNvPr>
          <p:cNvSpPr txBox="1">
            <a:spLocks/>
          </p:cNvSpPr>
          <p:nvPr/>
        </p:nvSpPr>
        <p:spPr>
          <a:xfrm>
            <a:off x="1213658" y="1391398"/>
            <a:ext cx="10016836" cy="454027"/>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Corbel" panose="020B0503020204020204" pitchFamily="34" charset="0"/>
              </a:rPr>
              <a:t>Enter Plan Information to amend the budget header</a:t>
            </a:r>
          </a:p>
          <a:p>
            <a:pPr algn="l"/>
            <a:endParaRPr lang="en-US" b="1" dirty="0">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266768"/>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sp>
        <p:nvSpPr>
          <p:cNvPr id="5" name="TextBox 4"/>
          <p:cNvSpPr txBox="1"/>
          <p:nvPr/>
        </p:nvSpPr>
        <p:spPr>
          <a:xfrm>
            <a:off x="1147156" y="2313082"/>
            <a:ext cx="5710844" cy="2031325"/>
          </a:xfrm>
          <a:prstGeom prst="rect">
            <a:avLst/>
          </a:prstGeom>
          <a:noFill/>
        </p:spPr>
        <p:txBody>
          <a:bodyPr wrap="square" rtlCol="0">
            <a:spAutoFit/>
          </a:bodyPr>
          <a:lstStyle/>
          <a:p>
            <a:pPr marL="285750" indent="-285750">
              <a:buFont typeface="Arial" panose="020B0604020202020204" pitchFamily="34" charset="0"/>
              <a:buChar char="•"/>
            </a:pPr>
            <a:r>
              <a:rPr lang="en-US" dirty="0"/>
              <a:t>Compensation and Fringe Account – select the ledger accounts for each portion of budget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Default Fringe Rate – Set a default fringe rate percentage, if applicable </a:t>
            </a:r>
          </a:p>
          <a:p>
            <a:endParaRPr lang="en-US" dirty="0"/>
          </a:p>
          <a:p>
            <a:pPr marL="285750" indent="-285750">
              <a:buFont typeface="Arial" panose="020B0604020202020204" pitchFamily="34" charset="0"/>
              <a:buChar char="•"/>
            </a:pPr>
            <a:r>
              <a:rPr lang="en-US" dirty="0"/>
              <a:t>Amendment Type – Select Position Budget Amendment</a:t>
            </a:r>
          </a:p>
        </p:txBody>
      </p:sp>
      <p:sp>
        <p:nvSpPr>
          <p:cNvPr id="11" name="Title 1">
            <a:extLst>
              <a:ext uri="{FF2B5EF4-FFF2-40B4-BE49-F238E27FC236}">
                <a16:creationId xmlns:a16="http://schemas.microsoft.com/office/drawing/2014/main" id="{900AD881-4292-3942-BA86-91F62FAFA2BA}"/>
              </a:ext>
            </a:extLst>
          </p:cNvPr>
          <p:cNvSpPr txBox="1">
            <a:spLocks/>
          </p:cNvSpPr>
          <p:nvPr/>
        </p:nvSpPr>
        <p:spPr>
          <a:xfrm>
            <a:off x="1371600" y="352368"/>
            <a:ext cx="9010996" cy="914400"/>
          </a:xfrm>
          <a:prstGeom prst="rect">
            <a:avLst/>
          </a:prstGeom>
        </p:spPr>
        <p:txBody>
          <a:bodyPr vert="horz" lIns="0" tIns="45720" rIns="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Create Position Budget Amendment</a:t>
            </a:r>
          </a:p>
        </p:txBody>
      </p:sp>
      <p:pic>
        <p:nvPicPr>
          <p:cNvPr id="4" name="Picture 3"/>
          <p:cNvPicPr>
            <a:picLocks noChangeAspect="1"/>
          </p:cNvPicPr>
          <p:nvPr/>
        </p:nvPicPr>
        <p:blipFill>
          <a:blip r:embed="rId3"/>
          <a:stretch>
            <a:fillRect/>
          </a:stretch>
        </p:blipFill>
        <p:spPr>
          <a:xfrm>
            <a:off x="6989675" y="1924336"/>
            <a:ext cx="4902096" cy="4507600"/>
          </a:xfrm>
          <a:prstGeom prst="rect">
            <a:avLst/>
          </a:prstGeom>
        </p:spPr>
      </p:pic>
    </p:spTree>
    <p:extLst>
      <p:ext uri="{BB962C8B-B14F-4D97-AF65-F5344CB8AC3E}">
        <p14:creationId xmlns:p14="http://schemas.microsoft.com/office/powerpoint/2010/main" val="3244522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EEF0D0AF-BA9D-BA4C-AB3F-F8D9E7955440}"/>
              </a:ext>
            </a:extLst>
          </p:cNvPr>
          <p:cNvSpPr txBox="1">
            <a:spLocks/>
          </p:cNvSpPr>
          <p:nvPr/>
        </p:nvSpPr>
        <p:spPr>
          <a:xfrm>
            <a:off x="1213658" y="1391398"/>
            <a:ext cx="10016836" cy="454027"/>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Corbel" panose="020B0503020204020204" pitchFamily="34" charset="0"/>
              </a:rPr>
              <a:t>Enter Amendment Summary details to change budget value</a:t>
            </a:r>
          </a:p>
          <a:p>
            <a:pPr marL="342900" indent="-342900" algn="l">
              <a:buFont typeface="Arial" panose="020B0604020202020204" pitchFamily="34" charset="0"/>
              <a:buChar char="•"/>
            </a:pPr>
            <a:r>
              <a:rPr lang="en-US" sz="2000" dirty="0">
                <a:latin typeface="Corbel" panose="020B0503020204020204" pitchFamily="34" charset="0"/>
              </a:rPr>
              <a:t>Amendment – enter the net change in total value for the position budget</a:t>
            </a:r>
          </a:p>
          <a:p>
            <a:pPr marL="342900" indent="-342900" algn="l">
              <a:buFont typeface="Arial" panose="020B0604020202020204" pitchFamily="34" charset="0"/>
              <a:buChar char="•"/>
            </a:pPr>
            <a:r>
              <a:rPr lang="en-US" sz="2000" dirty="0">
                <a:latin typeface="Corbel" panose="020B0503020204020204" pitchFamily="34" charset="0"/>
              </a:rPr>
              <a:t>Amended Budget – enter the new total value of the position budget</a:t>
            </a:r>
          </a:p>
          <a:p>
            <a:pPr algn="l"/>
            <a:r>
              <a:rPr lang="en-US" sz="2000" dirty="0">
                <a:latin typeface="Corbel" panose="020B0503020204020204" pitchFamily="34" charset="0"/>
              </a:rPr>
              <a:t>Note – only one of these fields needs to be filled out. Workday will adjust the other value based on your inputs. For example – if you input a $5,000 “amendment” amount, the amended budget will adjust to reflect the increase, and vice versa</a:t>
            </a:r>
          </a:p>
          <a:p>
            <a:pPr marL="342900" indent="-342900" algn="l">
              <a:buFont typeface="Arial" panose="020B0604020202020204" pitchFamily="34" charset="0"/>
              <a:buChar char="•"/>
            </a:pPr>
            <a:r>
              <a:rPr lang="en-US" sz="2000" dirty="0">
                <a:latin typeface="Corbel" panose="020B0503020204020204" pitchFamily="34" charset="0"/>
              </a:rPr>
              <a:t>Memo – Add any notes or information relevant to this budget amendment</a:t>
            </a: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266768"/>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sp>
        <p:nvSpPr>
          <p:cNvPr id="5" name="TextBox 4"/>
          <p:cNvSpPr txBox="1"/>
          <p:nvPr/>
        </p:nvSpPr>
        <p:spPr>
          <a:xfrm>
            <a:off x="1147156" y="2313082"/>
            <a:ext cx="5594466"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pic>
        <p:nvPicPr>
          <p:cNvPr id="10" name="Picture 9"/>
          <p:cNvPicPr>
            <a:picLocks noChangeAspect="1"/>
          </p:cNvPicPr>
          <p:nvPr/>
        </p:nvPicPr>
        <p:blipFill>
          <a:blip r:embed="rId3"/>
          <a:stretch>
            <a:fillRect/>
          </a:stretch>
        </p:blipFill>
        <p:spPr>
          <a:xfrm>
            <a:off x="353598" y="4272508"/>
            <a:ext cx="11484803" cy="2248249"/>
          </a:xfrm>
          <a:prstGeom prst="rect">
            <a:avLst/>
          </a:prstGeom>
        </p:spPr>
      </p:pic>
      <p:sp>
        <p:nvSpPr>
          <p:cNvPr id="14" name="Title 1">
            <a:extLst>
              <a:ext uri="{FF2B5EF4-FFF2-40B4-BE49-F238E27FC236}">
                <a16:creationId xmlns:a16="http://schemas.microsoft.com/office/drawing/2014/main" id="{900AD881-4292-3942-BA86-91F62FAFA2BA}"/>
              </a:ext>
            </a:extLst>
          </p:cNvPr>
          <p:cNvSpPr txBox="1">
            <a:spLocks/>
          </p:cNvSpPr>
          <p:nvPr/>
        </p:nvSpPr>
        <p:spPr>
          <a:xfrm>
            <a:off x="1371600" y="352368"/>
            <a:ext cx="9010996" cy="914400"/>
          </a:xfrm>
          <a:prstGeom prst="rect">
            <a:avLst/>
          </a:prstGeom>
        </p:spPr>
        <p:txBody>
          <a:bodyPr vert="horz" lIns="0" tIns="45720" rIns="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Create Position Budget Amendment</a:t>
            </a:r>
          </a:p>
        </p:txBody>
      </p:sp>
    </p:spTree>
    <p:extLst>
      <p:ext uri="{BB962C8B-B14F-4D97-AF65-F5344CB8AC3E}">
        <p14:creationId xmlns:p14="http://schemas.microsoft.com/office/powerpoint/2010/main" val="3057928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EEF0D0AF-BA9D-BA4C-AB3F-F8D9E7955440}"/>
              </a:ext>
            </a:extLst>
          </p:cNvPr>
          <p:cNvSpPr txBox="1">
            <a:spLocks/>
          </p:cNvSpPr>
          <p:nvPr/>
        </p:nvSpPr>
        <p:spPr>
          <a:xfrm>
            <a:off x="1213657" y="1391398"/>
            <a:ext cx="10249593" cy="454027"/>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Corbel" panose="020B0503020204020204" pitchFamily="34" charset="0"/>
              </a:rPr>
              <a:t>Enter worktags and values to build the Budget Amendment Lines</a:t>
            </a:r>
          </a:p>
          <a:p>
            <a:pPr marL="342900" indent="-342900" algn="l">
              <a:buFont typeface="Arial" panose="020B0604020202020204" pitchFamily="34" charset="0"/>
              <a:buChar char="•"/>
            </a:pPr>
            <a:r>
              <a:rPr lang="en-US" sz="2000" dirty="0">
                <a:latin typeface="Corbel" panose="020B0503020204020204" pitchFamily="34" charset="0"/>
              </a:rPr>
              <a:t>Worktags – enter the applicable financial worktags to build out line detail for the amendment</a:t>
            </a:r>
          </a:p>
          <a:p>
            <a:pPr marL="342900" indent="-342900" algn="l">
              <a:buFont typeface="Arial" panose="020B0604020202020204" pitchFamily="34" charset="0"/>
              <a:buChar char="•"/>
            </a:pPr>
            <a:r>
              <a:rPr lang="en-US" sz="2000" dirty="0">
                <a:latin typeface="Corbel" panose="020B0503020204020204" pitchFamily="34" charset="0"/>
              </a:rPr>
              <a:t>Values – enter the line value for each set of worktags for compensation and fringe (if applicable). </a:t>
            </a:r>
          </a:p>
          <a:p>
            <a:pPr marL="800100" lvl="1" indent="-342900" algn="l">
              <a:buFont typeface="Arial" panose="020B0604020202020204" pitchFamily="34" charset="0"/>
              <a:buChar char="•"/>
            </a:pPr>
            <a:r>
              <a:rPr lang="en-US" sz="1800" dirty="0">
                <a:latin typeface="Corbel" panose="020B0503020204020204" pitchFamily="34" charset="0"/>
              </a:rPr>
              <a:t>Values can be entered using a percentage of the total, or as a whole value amount.</a:t>
            </a:r>
          </a:p>
          <a:p>
            <a:pPr marL="342900" indent="-342900" algn="l">
              <a:buFont typeface="Arial" panose="020B0604020202020204" pitchFamily="34" charset="0"/>
              <a:buChar char="•"/>
            </a:pPr>
            <a:r>
              <a:rPr lang="en-US" sz="2000" dirty="0">
                <a:latin typeface="Corbel" panose="020B0503020204020204" pitchFamily="34" charset="0"/>
              </a:rPr>
              <a:t>Splits – add lines to split the budget as needed. Lines must sum to the total compensation budget listed in the Plan Information (header)</a:t>
            </a: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266768"/>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sp>
        <p:nvSpPr>
          <p:cNvPr id="5" name="TextBox 4"/>
          <p:cNvSpPr txBox="1"/>
          <p:nvPr/>
        </p:nvSpPr>
        <p:spPr>
          <a:xfrm>
            <a:off x="1147156" y="2313082"/>
            <a:ext cx="5594466"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pic>
        <p:nvPicPr>
          <p:cNvPr id="3" name="Picture 2"/>
          <p:cNvPicPr>
            <a:picLocks noChangeAspect="1"/>
          </p:cNvPicPr>
          <p:nvPr/>
        </p:nvPicPr>
        <p:blipFill>
          <a:blip r:embed="rId3"/>
          <a:stretch>
            <a:fillRect/>
          </a:stretch>
        </p:blipFill>
        <p:spPr>
          <a:xfrm>
            <a:off x="588057" y="3965169"/>
            <a:ext cx="11015885" cy="1061531"/>
          </a:xfrm>
          <a:prstGeom prst="rect">
            <a:avLst/>
          </a:prstGeom>
        </p:spPr>
      </p:pic>
      <p:pic>
        <p:nvPicPr>
          <p:cNvPr id="4" name="Picture 3"/>
          <p:cNvPicPr>
            <a:picLocks noChangeAspect="1"/>
          </p:cNvPicPr>
          <p:nvPr/>
        </p:nvPicPr>
        <p:blipFill>
          <a:blip r:embed="rId4"/>
          <a:stretch>
            <a:fillRect/>
          </a:stretch>
        </p:blipFill>
        <p:spPr>
          <a:xfrm>
            <a:off x="479991" y="5212857"/>
            <a:ext cx="11229916" cy="1114580"/>
          </a:xfrm>
          <a:prstGeom prst="rect">
            <a:avLst/>
          </a:prstGeom>
        </p:spPr>
      </p:pic>
      <p:sp>
        <p:nvSpPr>
          <p:cNvPr id="12" name="Title 1">
            <a:extLst>
              <a:ext uri="{FF2B5EF4-FFF2-40B4-BE49-F238E27FC236}">
                <a16:creationId xmlns:a16="http://schemas.microsoft.com/office/drawing/2014/main" id="{900AD881-4292-3942-BA86-91F62FAFA2BA}"/>
              </a:ext>
            </a:extLst>
          </p:cNvPr>
          <p:cNvSpPr txBox="1">
            <a:spLocks/>
          </p:cNvSpPr>
          <p:nvPr/>
        </p:nvSpPr>
        <p:spPr>
          <a:xfrm>
            <a:off x="1371600" y="352368"/>
            <a:ext cx="9010996" cy="914400"/>
          </a:xfrm>
          <a:prstGeom prst="rect">
            <a:avLst/>
          </a:prstGeom>
        </p:spPr>
        <p:txBody>
          <a:bodyPr vert="horz" lIns="0" tIns="45720" rIns="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Create Position Budget Amendment</a:t>
            </a:r>
          </a:p>
        </p:txBody>
      </p:sp>
    </p:spTree>
    <p:extLst>
      <p:ext uri="{BB962C8B-B14F-4D97-AF65-F5344CB8AC3E}">
        <p14:creationId xmlns:p14="http://schemas.microsoft.com/office/powerpoint/2010/main" val="4190749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EEF0D0AF-BA9D-BA4C-AB3F-F8D9E7955440}"/>
              </a:ext>
            </a:extLst>
          </p:cNvPr>
          <p:cNvSpPr txBox="1">
            <a:spLocks/>
          </p:cNvSpPr>
          <p:nvPr/>
        </p:nvSpPr>
        <p:spPr>
          <a:xfrm>
            <a:off x="1213657" y="1391398"/>
            <a:ext cx="10249593" cy="454027"/>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Corbel" panose="020B0503020204020204" pitchFamily="34" charset="0"/>
              </a:rPr>
              <a:t>Notes about position budget amendment line details</a:t>
            </a:r>
          </a:p>
          <a:p>
            <a:pPr marL="342900" indent="-342900" algn="l">
              <a:buFont typeface="Arial" panose="020B0604020202020204" pitchFamily="34" charset="0"/>
              <a:buChar char="•"/>
            </a:pPr>
            <a:r>
              <a:rPr lang="en-US" sz="2000" dirty="0">
                <a:latin typeface="Corbel" panose="020B0503020204020204" pitchFamily="34" charset="0"/>
              </a:rPr>
              <a:t>If the overall value of the budget is the only thing changing, there are no changes needed in this section. Workday will calculate new line values using the existing split percentage.</a:t>
            </a:r>
          </a:p>
          <a:p>
            <a:pPr marL="342900" indent="-342900" algn="l">
              <a:buFont typeface="Arial" panose="020B0604020202020204" pitchFamily="34" charset="0"/>
              <a:buChar char="•"/>
            </a:pPr>
            <a:endParaRPr lang="en-US" dirty="0">
              <a:latin typeface="Corbel" panose="020B0503020204020204" pitchFamily="34" charset="0"/>
            </a:endParaRPr>
          </a:p>
          <a:p>
            <a:pPr marL="342900" indent="-342900" algn="l">
              <a:buFont typeface="Arial" panose="020B0604020202020204" pitchFamily="34" charset="0"/>
              <a:buChar char="•"/>
            </a:pPr>
            <a:r>
              <a:rPr lang="en-US" sz="2000" dirty="0">
                <a:latin typeface="Corbel" panose="020B0503020204020204" pitchFamily="34" charset="0"/>
              </a:rPr>
              <a:t>Budget Amendment Lines must equal the total amended budget amount</a:t>
            </a:r>
          </a:p>
          <a:p>
            <a:pPr marL="342900" indent="-342900" algn="l">
              <a:buFont typeface="Arial" panose="020B0604020202020204" pitchFamily="34" charset="0"/>
              <a:buChar char="•"/>
            </a:pPr>
            <a:endParaRPr lang="en-US" sz="2000" dirty="0">
              <a:latin typeface="Corbel" panose="020B0503020204020204" pitchFamily="34" charset="0"/>
            </a:endParaRPr>
          </a:p>
          <a:p>
            <a:pPr marL="342900" indent="-342900" algn="l">
              <a:buFont typeface="Arial" panose="020B0604020202020204" pitchFamily="34" charset="0"/>
              <a:buChar char="•"/>
            </a:pPr>
            <a:r>
              <a:rPr lang="en-US" sz="2000" dirty="0">
                <a:latin typeface="Corbel" panose="020B0503020204020204" pitchFamily="34" charset="0"/>
              </a:rPr>
              <a:t>To end an existing line, set the value to $0. An existing line cannot be removed.</a:t>
            </a:r>
          </a:p>
          <a:p>
            <a:pPr marL="342900" indent="-342900" algn="l">
              <a:buFont typeface="Arial" panose="020B0604020202020204" pitchFamily="34" charset="0"/>
              <a:buChar char="•"/>
            </a:pPr>
            <a:endParaRPr lang="en-US" sz="2000" dirty="0">
              <a:latin typeface="Corbel" panose="020B0503020204020204" pitchFamily="34" charset="0"/>
            </a:endParaRPr>
          </a:p>
          <a:p>
            <a:pPr marL="342900" indent="-342900" algn="l">
              <a:buFont typeface="Arial" panose="020B0604020202020204" pitchFamily="34" charset="0"/>
              <a:buChar char="•"/>
            </a:pPr>
            <a:r>
              <a:rPr lang="en-US" sz="2000" dirty="0">
                <a:latin typeface="Corbel" panose="020B0503020204020204" pitchFamily="34" charset="0"/>
              </a:rPr>
              <a:t>Version History – there is a version history tab available on this screen which will show the original version of the budget, as well as an amendment history for reference</a:t>
            </a:r>
          </a:p>
          <a:p>
            <a:pPr algn="l"/>
            <a:endParaRPr lang="en-US" sz="2000" dirty="0">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266768"/>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sp>
        <p:nvSpPr>
          <p:cNvPr id="12" name="Title 1">
            <a:extLst>
              <a:ext uri="{FF2B5EF4-FFF2-40B4-BE49-F238E27FC236}">
                <a16:creationId xmlns:a16="http://schemas.microsoft.com/office/drawing/2014/main" id="{900AD881-4292-3942-BA86-91F62FAFA2BA}"/>
              </a:ext>
            </a:extLst>
          </p:cNvPr>
          <p:cNvSpPr txBox="1">
            <a:spLocks/>
          </p:cNvSpPr>
          <p:nvPr/>
        </p:nvSpPr>
        <p:spPr>
          <a:xfrm>
            <a:off x="1371600" y="352368"/>
            <a:ext cx="9010996" cy="914400"/>
          </a:xfrm>
          <a:prstGeom prst="rect">
            <a:avLst/>
          </a:prstGeom>
        </p:spPr>
        <p:txBody>
          <a:bodyPr vert="horz" lIns="0" tIns="45720" rIns="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Create Position Budget Amendment</a:t>
            </a:r>
          </a:p>
        </p:txBody>
      </p:sp>
    </p:spTree>
    <p:extLst>
      <p:ext uri="{BB962C8B-B14F-4D97-AF65-F5344CB8AC3E}">
        <p14:creationId xmlns:p14="http://schemas.microsoft.com/office/powerpoint/2010/main" val="329235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914400"/>
            <a:ext cx="7077456" cy="914400"/>
          </a:xfrm>
        </p:spPr>
        <p:txBody>
          <a:bodyPr lIns="0" rIns="0">
            <a:noAutofit/>
          </a:bodyPr>
          <a:lstStyle/>
          <a:p>
            <a:pPr algn="l"/>
            <a:r>
              <a:rPr lang="en-US" b="1" spc="-150" dirty="0">
                <a:solidFill>
                  <a:schemeClr val="tx1">
                    <a:lumMod val="75000"/>
                    <a:lumOff val="25000"/>
                  </a:schemeClr>
                </a:solidFill>
                <a:latin typeface="Corbel" panose="020B0503020204020204" pitchFamily="34" charset="0"/>
                <a:cs typeface="Calibri" panose="020F0502020204030204" pitchFamily="34" charset="0"/>
              </a:rPr>
              <a:t>Course Overview</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371600" y="2176272"/>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dirty="0"/>
              <a:t>This training will provide information on how to carry out the position budget functions in Workday. We will demonstrate how to perform business processes and where you can find reporting resources for budget management.</a:t>
            </a:r>
            <a:endParaRPr lang="en-US" sz="1800" dirty="0">
              <a:solidFill>
                <a:schemeClr val="bg2">
                  <a:lumMod val="25000"/>
                </a:schemeClr>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923473"/>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1" name="Subtitle 2">
            <a:extLst>
              <a:ext uri="{FF2B5EF4-FFF2-40B4-BE49-F238E27FC236}">
                <a16:creationId xmlns:a16="http://schemas.microsoft.com/office/drawing/2014/main" id="{540D1D29-5422-3C45-AE18-D2704579EA3C}"/>
              </a:ext>
            </a:extLst>
          </p:cNvPr>
          <p:cNvSpPr txBox="1">
            <a:spLocks/>
          </p:cNvSpPr>
          <p:nvPr/>
        </p:nvSpPr>
        <p:spPr>
          <a:xfrm>
            <a:off x="1371598" y="566928"/>
            <a:ext cx="2419005" cy="347472"/>
          </a:xfrm>
          <a:prstGeom prst="rect">
            <a:avLst/>
          </a:prstGeom>
        </p:spPr>
        <p:txBody>
          <a:bodyPr vert="horz" lIns="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spc="-150" dirty="0">
                <a:solidFill>
                  <a:schemeClr val="tx1">
                    <a:lumMod val="75000"/>
                    <a:lumOff val="25000"/>
                  </a:schemeClr>
                </a:solidFill>
                <a:latin typeface="Corbel" panose="020B0503020204020204" pitchFamily="34" charset="0"/>
                <a:cs typeface="Calibri" panose="020F0502020204030204" pitchFamily="34" charset="0"/>
              </a:rPr>
              <a:t>Position Budgeting in Workday</a:t>
            </a:r>
            <a:endParaRPr lang="en-US" sz="1800" dirty="0">
              <a:solidFill>
                <a:schemeClr val="tx1">
                  <a:lumMod val="50000"/>
                  <a:lumOff val="50000"/>
                </a:schemeClr>
              </a:solidFill>
              <a:latin typeface="Corbel" panose="020B0503020204020204" pitchFamily="34" charset="0"/>
            </a:endParaRP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Title 1">
            <a:extLst>
              <a:ext uri="{FF2B5EF4-FFF2-40B4-BE49-F238E27FC236}">
                <a16:creationId xmlns:a16="http://schemas.microsoft.com/office/drawing/2014/main" id="{900AD881-4292-3942-BA86-91F62FAFA2BA}"/>
              </a:ext>
            </a:extLst>
          </p:cNvPr>
          <p:cNvSpPr txBox="1">
            <a:spLocks/>
          </p:cNvSpPr>
          <p:nvPr/>
        </p:nvSpPr>
        <p:spPr>
          <a:xfrm>
            <a:off x="1371600" y="4073235"/>
            <a:ext cx="7077456" cy="914400"/>
          </a:xfrm>
          <a:prstGeom prst="rect">
            <a:avLst/>
          </a:prstGeom>
        </p:spPr>
        <p:txBody>
          <a:bodyPr vert="horz" lIns="0" tIns="45720" rIns="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b="1" spc="-150" dirty="0">
                <a:solidFill>
                  <a:schemeClr val="tx1">
                    <a:lumMod val="75000"/>
                    <a:lumOff val="25000"/>
                  </a:schemeClr>
                </a:solidFill>
                <a:latin typeface="Corbel" panose="020B0503020204020204" pitchFamily="34" charset="0"/>
                <a:cs typeface="Calibri" panose="020F0502020204030204" pitchFamily="34" charset="0"/>
              </a:rPr>
              <a:t>Audience</a:t>
            </a:r>
          </a:p>
        </p:txBody>
      </p:sp>
      <p:sp>
        <p:nvSpPr>
          <p:cNvPr id="10" name="Subtitle 2">
            <a:extLst>
              <a:ext uri="{FF2B5EF4-FFF2-40B4-BE49-F238E27FC236}">
                <a16:creationId xmlns:a16="http://schemas.microsoft.com/office/drawing/2014/main" id="{EEF0D0AF-BA9D-BA4C-AB3F-F8D9E7955440}"/>
              </a:ext>
            </a:extLst>
          </p:cNvPr>
          <p:cNvSpPr txBox="1">
            <a:spLocks/>
          </p:cNvSpPr>
          <p:nvPr/>
        </p:nvSpPr>
        <p:spPr>
          <a:xfrm>
            <a:off x="1371600" y="51506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0000"/>
              </a:lnSpc>
              <a:buFont typeface="Arial" panose="020B0604020202020204" pitchFamily="34" charset="0"/>
              <a:buChar char="•"/>
            </a:pPr>
            <a:r>
              <a:rPr lang="en-US" sz="1800" dirty="0">
                <a:solidFill>
                  <a:schemeClr val="bg2">
                    <a:lumMod val="25000"/>
                  </a:schemeClr>
                </a:solidFill>
                <a:latin typeface="Corbel" panose="020B0503020204020204" pitchFamily="34" charset="0"/>
              </a:rPr>
              <a:t>Position Budget Specialist</a:t>
            </a:r>
          </a:p>
          <a:p>
            <a:pPr marL="285750" indent="-285750" algn="l">
              <a:lnSpc>
                <a:spcPct val="100000"/>
              </a:lnSpc>
              <a:buFont typeface="Arial" panose="020B0604020202020204" pitchFamily="34" charset="0"/>
              <a:buChar char="•"/>
            </a:pPr>
            <a:r>
              <a:rPr lang="en-US" sz="1800" dirty="0">
                <a:solidFill>
                  <a:schemeClr val="bg2">
                    <a:lumMod val="25000"/>
                  </a:schemeClr>
                </a:solidFill>
                <a:latin typeface="Corbel" panose="020B0503020204020204" pitchFamily="34" charset="0"/>
              </a:rPr>
              <a:t>Position Budget Manager</a:t>
            </a:r>
          </a:p>
          <a:p>
            <a:pPr algn="l">
              <a:lnSpc>
                <a:spcPct val="100000"/>
              </a:lnSpc>
            </a:pPr>
            <a:endParaRPr lang="en-US" sz="1800" dirty="0">
              <a:solidFill>
                <a:schemeClr val="bg2">
                  <a:lumMod val="25000"/>
                </a:schemeClr>
              </a:solidFill>
              <a:latin typeface="Corbel" panose="020B0503020204020204" pitchFamily="34" charset="0"/>
            </a:endParaRPr>
          </a:p>
        </p:txBody>
      </p:sp>
    </p:spTree>
    <p:extLst>
      <p:ext uri="{BB962C8B-B14F-4D97-AF65-F5344CB8AC3E}">
        <p14:creationId xmlns:p14="http://schemas.microsoft.com/office/powerpoint/2010/main" val="805916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EEF0D0AF-BA9D-BA4C-AB3F-F8D9E7955440}"/>
              </a:ext>
            </a:extLst>
          </p:cNvPr>
          <p:cNvSpPr txBox="1">
            <a:spLocks/>
          </p:cNvSpPr>
          <p:nvPr/>
        </p:nvSpPr>
        <p:spPr>
          <a:xfrm>
            <a:off x="1213658" y="1391398"/>
            <a:ext cx="10016836" cy="454027"/>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Corbel" panose="020B0503020204020204" pitchFamily="34" charset="0"/>
              </a:rPr>
              <a:t>Submit Position Budget Amendment for approval</a:t>
            </a: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266768"/>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sp>
        <p:nvSpPr>
          <p:cNvPr id="5" name="TextBox 4"/>
          <p:cNvSpPr txBox="1"/>
          <p:nvPr/>
        </p:nvSpPr>
        <p:spPr>
          <a:xfrm>
            <a:off x="1147156" y="2313082"/>
            <a:ext cx="5594466" cy="369332"/>
          </a:xfrm>
          <a:prstGeom prst="rect">
            <a:avLst/>
          </a:prstGeom>
          <a:noFill/>
        </p:spPr>
        <p:txBody>
          <a:bodyPr wrap="square" rtlCol="0">
            <a:spAutoFit/>
          </a:bodyPr>
          <a:lstStyle/>
          <a:p>
            <a:pPr marL="285750" indent="-285750">
              <a:buFont typeface="Arial" panose="020B0604020202020204" pitchFamily="34" charset="0"/>
              <a:buChar char="•"/>
            </a:pPr>
            <a:endParaRPr lang="en-US" dirty="0"/>
          </a:p>
        </p:txBody>
      </p:sp>
      <p:sp>
        <p:nvSpPr>
          <p:cNvPr id="11" name="TextBox 10"/>
          <p:cNvSpPr txBox="1"/>
          <p:nvPr/>
        </p:nvSpPr>
        <p:spPr>
          <a:xfrm>
            <a:off x="1288473" y="1764968"/>
            <a:ext cx="6152545" cy="4493538"/>
          </a:xfrm>
          <a:prstGeom prst="rect">
            <a:avLst/>
          </a:prstGeom>
          <a:noFill/>
        </p:spPr>
        <p:txBody>
          <a:bodyPr wrap="square" rtlCol="0">
            <a:spAutoFit/>
          </a:bodyPr>
          <a:lstStyle/>
          <a:p>
            <a:r>
              <a:rPr lang="en-US" sz="2000" dirty="0"/>
              <a:t>Once all relevant information has been completed, submit the amendment for approval. You can also;</a:t>
            </a:r>
          </a:p>
          <a:p>
            <a:pPr marL="285750" indent="-285750">
              <a:buFont typeface="Arial" panose="020B0604020202020204" pitchFamily="34" charset="0"/>
              <a:buChar char="•"/>
            </a:pPr>
            <a:r>
              <a:rPr lang="en-US" dirty="0"/>
              <a:t>Save for Later – this will save a draft of the amendment, which can be further edited or submitted at a later </a:t>
            </a:r>
            <a:r>
              <a:rPr lang="en-US" dirty="0" smtClean="0"/>
              <a:t>time</a:t>
            </a:r>
          </a:p>
          <a:p>
            <a:pPr marL="285750" indent="-285750">
              <a:buFont typeface="Arial" panose="020B0604020202020204" pitchFamily="34" charset="0"/>
              <a:buChar char="•"/>
            </a:pPr>
            <a:r>
              <a:rPr lang="en-US" dirty="0" smtClean="0"/>
              <a:t>Propose Amendment – allows you to review the amendment details you have entered before submitting to workflow</a:t>
            </a:r>
            <a:endParaRPr lang="en-US" dirty="0"/>
          </a:p>
          <a:p>
            <a:pPr marL="285750" indent="-285750">
              <a:buFont typeface="Arial" panose="020B0604020202020204" pitchFamily="34" charset="0"/>
              <a:buChar char="•"/>
            </a:pPr>
            <a:r>
              <a:rPr lang="en-US" dirty="0"/>
              <a:t>Cancel – this will return you to the Workday home </a:t>
            </a:r>
            <a:r>
              <a:rPr lang="en-US" dirty="0" smtClean="0"/>
              <a:t>screen</a:t>
            </a:r>
          </a:p>
          <a:p>
            <a:pPr marL="285750" indent="-285750">
              <a:buFont typeface="Arial" panose="020B0604020202020204" pitchFamily="34" charset="0"/>
              <a:buChar char="•"/>
            </a:pPr>
            <a:endParaRPr lang="en-US" dirty="0"/>
          </a:p>
          <a:p>
            <a:r>
              <a:rPr lang="en-US" sz="2000" b="1" dirty="0"/>
              <a:t>Approvals</a:t>
            </a:r>
          </a:p>
          <a:p>
            <a:pPr marL="285750" indent="-285750">
              <a:buFont typeface="Arial" panose="020B0604020202020204" pitchFamily="34" charset="0"/>
              <a:buChar char="•"/>
            </a:pPr>
            <a:r>
              <a:rPr lang="en-US" sz="2000" dirty="0"/>
              <a:t>Position budgets amendments submitted by Position Budget Specialists will route to the Position Budget Manager for approval</a:t>
            </a:r>
          </a:p>
          <a:p>
            <a:pPr marL="285750" indent="-285750">
              <a:buFont typeface="Arial" panose="020B0604020202020204" pitchFamily="34" charset="0"/>
              <a:buChar char="•"/>
            </a:pPr>
            <a:r>
              <a:rPr lang="en-US" sz="2000" dirty="0"/>
              <a:t>If the Specialist also holds the Manager role for all Cost Centers, amendment will auto-approve</a:t>
            </a:r>
          </a:p>
          <a:p>
            <a:pPr marL="285750" indent="-285750">
              <a:buFont typeface="Arial" panose="020B0604020202020204" pitchFamily="34" charset="0"/>
              <a:buChar char="•"/>
            </a:pPr>
            <a:endParaRPr lang="en-US" dirty="0"/>
          </a:p>
        </p:txBody>
      </p:sp>
      <p:pic>
        <p:nvPicPr>
          <p:cNvPr id="12" name="Picture 11"/>
          <p:cNvPicPr>
            <a:picLocks noChangeAspect="1"/>
          </p:cNvPicPr>
          <p:nvPr/>
        </p:nvPicPr>
        <p:blipFill>
          <a:blip r:embed="rId3"/>
          <a:stretch>
            <a:fillRect/>
          </a:stretch>
        </p:blipFill>
        <p:spPr>
          <a:xfrm>
            <a:off x="7515833" y="4443220"/>
            <a:ext cx="4284685" cy="1147265"/>
          </a:xfrm>
          <a:prstGeom prst="rect">
            <a:avLst/>
          </a:prstGeom>
        </p:spPr>
      </p:pic>
      <p:sp>
        <p:nvSpPr>
          <p:cNvPr id="15" name="Title 1">
            <a:extLst>
              <a:ext uri="{FF2B5EF4-FFF2-40B4-BE49-F238E27FC236}">
                <a16:creationId xmlns:a16="http://schemas.microsoft.com/office/drawing/2014/main" id="{900AD881-4292-3942-BA86-91F62FAFA2BA}"/>
              </a:ext>
            </a:extLst>
          </p:cNvPr>
          <p:cNvSpPr txBox="1">
            <a:spLocks/>
          </p:cNvSpPr>
          <p:nvPr/>
        </p:nvSpPr>
        <p:spPr>
          <a:xfrm>
            <a:off x="1371600" y="352368"/>
            <a:ext cx="9010996" cy="914400"/>
          </a:xfrm>
          <a:prstGeom prst="rect">
            <a:avLst/>
          </a:prstGeom>
        </p:spPr>
        <p:txBody>
          <a:bodyPr vert="horz" lIns="0" tIns="45720" rIns="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Create Position Budget Amendment</a:t>
            </a:r>
          </a:p>
        </p:txBody>
      </p:sp>
      <p:pic>
        <p:nvPicPr>
          <p:cNvPr id="14" name="Picture 13"/>
          <p:cNvPicPr/>
          <p:nvPr/>
        </p:nvPicPr>
        <p:blipFill>
          <a:blip r:embed="rId4"/>
          <a:stretch>
            <a:fillRect/>
          </a:stretch>
        </p:blipFill>
        <p:spPr>
          <a:xfrm>
            <a:off x="7515833" y="2022887"/>
            <a:ext cx="4323423" cy="580390"/>
          </a:xfrm>
          <a:prstGeom prst="rect">
            <a:avLst/>
          </a:prstGeom>
        </p:spPr>
      </p:pic>
    </p:spTree>
    <p:extLst>
      <p:ext uri="{BB962C8B-B14F-4D97-AF65-F5344CB8AC3E}">
        <p14:creationId xmlns:p14="http://schemas.microsoft.com/office/powerpoint/2010/main" val="1415065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843465" y="2317998"/>
            <a:ext cx="10890504" cy="1545612"/>
          </a:xfrm>
        </p:spPr>
        <p:txBody>
          <a:bodyPr lIns="0" rIns="0">
            <a:noAutofit/>
          </a:bodyPr>
          <a:lstStyle/>
          <a:p>
            <a:pPr algn="l"/>
            <a:r>
              <a:rPr lang="en-US" sz="6600" b="1" spc="-150" dirty="0">
                <a:solidFill>
                  <a:srgbClr val="9E0605"/>
                </a:solidFill>
                <a:latin typeface="Corbel" panose="020B0503020204020204" pitchFamily="34" charset="0"/>
                <a:cs typeface="Calibri" panose="020F0502020204030204" pitchFamily="34" charset="0"/>
              </a:rPr>
              <a:t>Section 4:</a:t>
            </a:r>
            <a:r>
              <a:rPr lang="en-US" sz="8800" b="1" spc="-150" dirty="0">
                <a:solidFill>
                  <a:srgbClr val="9E0605"/>
                </a:solidFill>
                <a:latin typeface="Corbel" panose="020B0503020204020204" pitchFamily="34" charset="0"/>
                <a:cs typeface="Calibri" panose="020F0502020204030204" pitchFamily="34" charset="0"/>
              </a:rPr>
              <a:t/>
            </a:r>
            <a:br>
              <a:rPr lang="en-US" sz="8800" b="1" spc="-150" dirty="0">
                <a:solidFill>
                  <a:srgbClr val="9E0605"/>
                </a:solidFill>
                <a:latin typeface="Corbel" panose="020B0503020204020204" pitchFamily="34" charset="0"/>
                <a:cs typeface="Calibri" panose="020F0502020204030204" pitchFamily="34" charset="0"/>
              </a:rPr>
            </a:br>
            <a:r>
              <a:rPr lang="en-US" sz="6600" b="1" spc="-150" dirty="0">
                <a:solidFill>
                  <a:srgbClr val="9E0605"/>
                </a:solidFill>
                <a:latin typeface="Corbel" panose="020B0503020204020204" pitchFamily="34" charset="0"/>
                <a:cs typeface="Calibri" panose="020F0502020204030204" pitchFamily="34" charset="0"/>
              </a:rPr>
              <a:t>Position Budget Reporting</a:t>
            </a: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pic>
        <p:nvPicPr>
          <p:cNvPr id="9" name="Picture 8" descr="A picture containing text, sign&#10;&#10;Description automatically generated">
            <a:extLst>
              <a:ext uri="{FF2B5EF4-FFF2-40B4-BE49-F238E27FC236}">
                <a16:creationId xmlns:a16="http://schemas.microsoft.com/office/drawing/2014/main" id="{D0F1FA8B-CED4-E44A-9875-01C8B6A02A31}"/>
              </a:ext>
            </a:extLst>
          </p:cNvPr>
          <p:cNvPicPr>
            <a:picLocks noChangeAspect="1"/>
          </p:cNvPicPr>
          <p:nvPr/>
        </p:nvPicPr>
        <p:blipFill>
          <a:blip r:embed="rId3"/>
          <a:stretch>
            <a:fillRect/>
          </a:stretch>
        </p:blipFill>
        <p:spPr>
          <a:xfrm>
            <a:off x="4370968" y="5026475"/>
            <a:ext cx="3450064" cy="681387"/>
          </a:xfrm>
          <a:prstGeom prst="rect">
            <a:avLst/>
          </a:prstGeom>
        </p:spPr>
      </p:pic>
    </p:spTree>
    <p:extLst>
      <p:ext uri="{BB962C8B-B14F-4D97-AF65-F5344CB8AC3E}">
        <p14:creationId xmlns:p14="http://schemas.microsoft.com/office/powerpoint/2010/main" val="1835311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352368"/>
            <a:ext cx="9010996" cy="914400"/>
          </a:xfrm>
        </p:spPr>
        <p:txBody>
          <a:bodyPr lIns="0" rIns="0">
            <a:noAutofit/>
          </a:body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Position Budget Reporting</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213658" y="1391398"/>
            <a:ext cx="10016836" cy="5059278"/>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latin typeface="Corbel" panose="020B0503020204020204" pitchFamily="34" charset="0"/>
              </a:rPr>
              <a:t>Find Position Budgets and Amendments – </a:t>
            </a:r>
            <a:r>
              <a:rPr lang="en-US" sz="2000" dirty="0">
                <a:latin typeface="Corbel" panose="020B0503020204020204" pitchFamily="34" charset="0"/>
              </a:rPr>
              <a:t>Workday delivered report to find individual position budgets. Also useful for finding draft/saved for later budgets and amendments.</a:t>
            </a:r>
          </a:p>
          <a:p>
            <a:pPr marL="342900" indent="-342900" algn="l">
              <a:buFont typeface="Arial" panose="020B0604020202020204" pitchFamily="34" charset="0"/>
              <a:buChar char="•"/>
            </a:pPr>
            <a:r>
              <a:rPr lang="en-US" sz="2000" b="1" dirty="0">
                <a:latin typeface="Corbel" panose="020B0503020204020204" pitchFamily="34" charset="0"/>
              </a:rPr>
              <a:t> CR FIN Position Budget Lines by Worktag </a:t>
            </a:r>
            <a:r>
              <a:rPr lang="en-US" sz="2000" dirty="0">
                <a:latin typeface="Corbel" panose="020B0503020204020204" pitchFamily="34" charset="0"/>
              </a:rPr>
              <a:t>– Custom report that returns all position budget line detail for the prompted organization (CC/CCH/Sup Org) or position.</a:t>
            </a:r>
          </a:p>
          <a:p>
            <a:pPr marL="342900" indent="-342900" algn="l">
              <a:buFont typeface="Arial" panose="020B0604020202020204" pitchFamily="34" charset="0"/>
              <a:buChar char="•"/>
            </a:pPr>
            <a:r>
              <a:rPr lang="en-US" sz="2000" b="1" dirty="0">
                <a:latin typeface="Corbel" panose="020B0503020204020204" pitchFamily="34" charset="0"/>
              </a:rPr>
              <a:t>CR FIN Position Budget Balance Summary – </a:t>
            </a:r>
            <a:r>
              <a:rPr lang="en-US" sz="2000" dirty="0">
                <a:latin typeface="Corbel" panose="020B0503020204020204" pitchFamily="34" charset="0"/>
              </a:rPr>
              <a:t>Custom report which compares position budget to payroll accounting detail. Intended to help identify variances between budgeted and actual expenses for a position by worktags.</a:t>
            </a:r>
          </a:p>
          <a:p>
            <a:pPr marL="342900" indent="-342900" algn="l">
              <a:buFont typeface="Arial" panose="020B0604020202020204" pitchFamily="34" charset="0"/>
              <a:buChar char="•"/>
            </a:pPr>
            <a:r>
              <a:rPr lang="en-US" sz="2000" b="1" dirty="0">
                <a:latin typeface="Corbel" panose="020B0503020204020204" pitchFamily="34" charset="0"/>
              </a:rPr>
              <a:t>CR FIN Financial and Position Budget Comparison Summary – </a:t>
            </a:r>
            <a:r>
              <a:rPr lang="en-US" sz="2000" dirty="0">
                <a:latin typeface="Corbel" panose="020B0503020204020204" pitchFamily="34" charset="0"/>
              </a:rPr>
              <a:t>Custom report which compares position budget to financial budget details. Intended to identify variance between amount budgeted for payroll in the financial plan structure against amount budgeted to positions in the position plan structure.</a:t>
            </a:r>
            <a:endParaRPr lang="en-US" sz="2000" b="1" dirty="0">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266768"/>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spTree>
    <p:extLst>
      <p:ext uri="{BB962C8B-B14F-4D97-AF65-F5344CB8AC3E}">
        <p14:creationId xmlns:p14="http://schemas.microsoft.com/office/powerpoint/2010/main" val="1166556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914400"/>
            <a:ext cx="7077456" cy="914400"/>
          </a:xfrm>
        </p:spPr>
        <p:txBody>
          <a:bodyPr lIns="0" rIns="0">
            <a:noAutofit/>
          </a:bodyPr>
          <a:lstStyle/>
          <a:p>
            <a:pPr algn="l"/>
            <a:r>
              <a:rPr lang="en-US" b="1" spc="-150" dirty="0">
                <a:solidFill>
                  <a:schemeClr val="tx1">
                    <a:lumMod val="75000"/>
                    <a:lumOff val="25000"/>
                  </a:schemeClr>
                </a:solidFill>
                <a:latin typeface="Corbel" panose="020B0503020204020204" pitchFamily="34" charset="0"/>
                <a:cs typeface="Calibri" panose="020F0502020204030204" pitchFamily="34" charset="0"/>
              </a:rPr>
              <a:t>Course Summary</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371600" y="2176272"/>
            <a:ext cx="7315200" cy="3535496"/>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dirty="0">
                <a:solidFill>
                  <a:schemeClr val="bg2">
                    <a:lumMod val="25000"/>
                  </a:schemeClr>
                </a:solidFill>
                <a:latin typeface="Corbel" panose="020B0503020204020204" pitchFamily="34" charset="0"/>
              </a:rPr>
              <a:t>You should now be able to:</a:t>
            </a:r>
          </a:p>
          <a:p>
            <a:pPr marL="285750" indent="-285750" algn="l">
              <a:lnSpc>
                <a:spcPct val="100000"/>
              </a:lnSpc>
              <a:buFont typeface="Arial" panose="020B0604020202020204" pitchFamily="34" charset="0"/>
              <a:buChar char="•"/>
            </a:pPr>
            <a:r>
              <a:rPr lang="en-US" dirty="0">
                <a:solidFill>
                  <a:schemeClr val="bg2">
                    <a:lumMod val="25000"/>
                  </a:schemeClr>
                </a:solidFill>
                <a:latin typeface="Corbel" panose="020B0503020204020204" pitchFamily="34" charset="0"/>
              </a:rPr>
              <a:t>Create Position Budgets</a:t>
            </a:r>
          </a:p>
          <a:p>
            <a:pPr marL="285750" indent="-285750" algn="l">
              <a:lnSpc>
                <a:spcPct val="100000"/>
              </a:lnSpc>
              <a:buFont typeface="Arial" panose="020B0604020202020204" pitchFamily="34" charset="0"/>
              <a:buChar char="•"/>
            </a:pPr>
            <a:r>
              <a:rPr lang="en-US" dirty="0">
                <a:solidFill>
                  <a:schemeClr val="bg2">
                    <a:lumMod val="25000"/>
                  </a:schemeClr>
                </a:solidFill>
                <a:latin typeface="Corbel" panose="020B0503020204020204" pitchFamily="34" charset="0"/>
              </a:rPr>
              <a:t>Create Position Budget Amendments</a:t>
            </a:r>
          </a:p>
          <a:p>
            <a:pPr marL="285750" indent="-285750" algn="l">
              <a:lnSpc>
                <a:spcPct val="100000"/>
              </a:lnSpc>
              <a:buFont typeface="Arial" panose="020B0604020202020204" pitchFamily="34" charset="0"/>
              <a:buChar char="•"/>
            </a:pPr>
            <a:r>
              <a:rPr lang="en-US" dirty="0">
                <a:solidFill>
                  <a:schemeClr val="bg2">
                    <a:lumMod val="25000"/>
                  </a:schemeClr>
                </a:solidFill>
                <a:latin typeface="Corbel" panose="020B0503020204020204" pitchFamily="34" charset="0"/>
              </a:rPr>
              <a:t>Identify reports to manage Position Budgets</a:t>
            </a:r>
          </a:p>
        </p:txBody>
      </p:sp>
      <p:sp>
        <p:nvSpPr>
          <p:cNvPr id="8" name="Rectangle 7">
            <a:extLst>
              <a:ext uri="{FF2B5EF4-FFF2-40B4-BE49-F238E27FC236}">
                <a16:creationId xmlns:a16="http://schemas.microsoft.com/office/drawing/2014/main" id="{9A08752B-3956-1B49-A67C-A87B88B39B90}"/>
              </a:ext>
            </a:extLst>
          </p:cNvPr>
          <p:cNvSpPr/>
          <p:nvPr/>
        </p:nvSpPr>
        <p:spPr>
          <a:xfrm>
            <a:off x="1371600" y="1923473"/>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540D1D29-5422-3C45-AE18-D2704579EA3C}"/>
              </a:ext>
            </a:extLst>
          </p:cNvPr>
          <p:cNvSpPr txBox="1">
            <a:spLocks/>
          </p:cNvSpPr>
          <p:nvPr/>
        </p:nvSpPr>
        <p:spPr>
          <a:xfrm>
            <a:off x="1371598" y="566928"/>
            <a:ext cx="2419005" cy="347472"/>
          </a:xfrm>
          <a:prstGeom prst="rect">
            <a:avLst/>
          </a:prstGeom>
        </p:spPr>
        <p:txBody>
          <a:bodyPr vert="horz" lIns="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spc="-150" dirty="0">
                <a:solidFill>
                  <a:schemeClr val="tx1">
                    <a:lumMod val="75000"/>
                    <a:lumOff val="25000"/>
                  </a:schemeClr>
                </a:solidFill>
                <a:latin typeface="Corbel" panose="020B0503020204020204" pitchFamily="34" charset="0"/>
                <a:cs typeface="Calibri" panose="020F0502020204030204" pitchFamily="34" charset="0"/>
              </a:rPr>
              <a:t>Position Budgeting in Workday</a:t>
            </a:r>
            <a:endParaRPr lang="en-US" sz="1800" dirty="0">
              <a:solidFill>
                <a:schemeClr val="tx1">
                  <a:lumMod val="50000"/>
                  <a:lumOff val="50000"/>
                </a:schemeClr>
              </a:solidFill>
              <a:latin typeface="Corbel" panose="020B0503020204020204" pitchFamily="34" charset="0"/>
            </a:endParaRPr>
          </a:p>
        </p:txBody>
      </p:sp>
    </p:spTree>
    <p:extLst>
      <p:ext uri="{BB962C8B-B14F-4D97-AF65-F5344CB8AC3E}">
        <p14:creationId xmlns:p14="http://schemas.microsoft.com/office/powerpoint/2010/main" val="2266280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914400"/>
            <a:ext cx="7077456" cy="914400"/>
          </a:xfrm>
        </p:spPr>
        <p:txBody>
          <a:bodyPr lIns="0" rIns="0">
            <a:noAutofit/>
          </a:bodyPr>
          <a:lstStyle/>
          <a:p>
            <a:pPr algn="l"/>
            <a:r>
              <a:rPr lang="en-US" b="1" spc="-150" dirty="0">
                <a:solidFill>
                  <a:schemeClr val="tx1">
                    <a:lumMod val="75000"/>
                    <a:lumOff val="25000"/>
                  </a:schemeClr>
                </a:solidFill>
                <a:latin typeface="Corbel" panose="020B0503020204020204" pitchFamily="34" charset="0"/>
                <a:cs typeface="Calibri" panose="020F0502020204030204" pitchFamily="34" charset="0"/>
              </a:rPr>
              <a:t>Course Evaluation</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371600" y="2176272"/>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000" dirty="0">
                <a:solidFill>
                  <a:schemeClr val="bg2">
                    <a:lumMod val="25000"/>
                  </a:schemeClr>
                </a:solidFill>
                <a:latin typeface="Corbel" panose="020B0503020204020204" pitchFamily="34" charset="0"/>
              </a:rPr>
              <a:t>Please take a moment to complete a brief survey providing us feedback on today’s training session. Your feedback will help us improve Workday training materials.  </a:t>
            </a:r>
          </a:p>
          <a:p>
            <a:pPr algn="l">
              <a:lnSpc>
                <a:spcPct val="100000"/>
              </a:lnSpc>
            </a:pPr>
            <a:endParaRPr lang="en-US" sz="2000" dirty="0">
              <a:solidFill>
                <a:schemeClr val="bg2">
                  <a:lumMod val="25000"/>
                </a:schemeClr>
              </a:solidFill>
              <a:latin typeface="Corbel" panose="020B0503020204020204" pitchFamily="34" charset="0"/>
            </a:endParaRPr>
          </a:p>
          <a:p>
            <a:pPr algn="l">
              <a:lnSpc>
                <a:spcPct val="100000"/>
              </a:lnSpc>
            </a:pPr>
            <a:r>
              <a:rPr lang="en-US" sz="2000" dirty="0">
                <a:solidFill>
                  <a:schemeClr val="bg2">
                    <a:lumMod val="25000"/>
                  </a:schemeClr>
                </a:solidFill>
                <a:latin typeface="Corbel" panose="020B0503020204020204" pitchFamily="34" charset="0"/>
              </a:rPr>
              <a:t>Suggestions for future trainings?</a:t>
            </a:r>
          </a:p>
          <a:p>
            <a:pPr algn="l">
              <a:lnSpc>
                <a:spcPct val="100000"/>
              </a:lnSpc>
            </a:pPr>
            <a:endParaRPr lang="en-US" sz="2000" dirty="0">
              <a:solidFill>
                <a:schemeClr val="bg2">
                  <a:lumMod val="25000"/>
                </a:schemeClr>
              </a:solidFill>
              <a:latin typeface="Corbel" panose="020B0503020204020204" pitchFamily="34" charset="0"/>
            </a:endParaRPr>
          </a:p>
          <a:p>
            <a:pPr algn="l">
              <a:lnSpc>
                <a:spcPct val="100000"/>
              </a:lnSpc>
            </a:pPr>
            <a:r>
              <a:rPr lang="en-US" sz="2000" dirty="0">
                <a:solidFill>
                  <a:schemeClr val="bg2">
                    <a:lumMod val="25000"/>
                  </a:schemeClr>
                </a:solidFill>
                <a:latin typeface="Corbel" panose="020B0503020204020204" pitchFamily="34" charset="0"/>
                <a:hlinkClick r:id="rId2"/>
              </a:rPr>
              <a:t>https://wsu.co1.qualtrics.com/jfe/form/SV_3ql1sztsFwp0zn7</a:t>
            </a:r>
            <a:endParaRPr lang="en-US" sz="2000" dirty="0">
              <a:solidFill>
                <a:schemeClr val="bg2">
                  <a:lumMod val="25000"/>
                </a:schemeClr>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923473"/>
            <a:ext cx="365294" cy="45719"/>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540D1D29-5422-3C45-AE18-D2704579EA3C}"/>
              </a:ext>
            </a:extLst>
          </p:cNvPr>
          <p:cNvSpPr txBox="1">
            <a:spLocks/>
          </p:cNvSpPr>
          <p:nvPr/>
        </p:nvSpPr>
        <p:spPr>
          <a:xfrm>
            <a:off x="1371598" y="566928"/>
            <a:ext cx="2419005" cy="347472"/>
          </a:xfrm>
          <a:prstGeom prst="rect">
            <a:avLst/>
          </a:prstGeom>
        </p:spPr>
        <p:txBody>
          <a:bodyPr vert="horz" lIns="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spc="-150" dirty="0">
                <a:solidFill>
                  <a:schemeClr val="tx1">
                    <a:lumMod val="75000"/>
                    <a:lumOff val="25000"/>
                  </a:schemeClr>
                </a:solidFill>
                <a:latin typeface="Corbel" panose="020B0503020204020204" pitchFamily="34" charset="0"/>
                <a:cs typeface="Calibri" panose="020F0502020204030204" pitchFamily="34" charset="0"/>
              </a:rPr>
              <a:t>Position Budgeting in Workday</a:t>
            </a:r>
            <a:endParaRPr lang="en-US" sz="1800" dirty="0">
              <a:solidFill>
                <a:schemeClr val="tx1">
                  <a:lumMod val="50000"/>
                  <a:lumOff val="50000"/>
                </a:schemeClr>
              </a:solidFill>
              <a:latin typeface="Corbel" panose="020B0503020204020204" pitchFamily="34" charset="0"/>
            </a:endParaRPr>
          </a:p>
        </p:txBody>
      </p:sp>
    </p:spTree>
    <p:extLst>
      <p:ext uri="{BB962C8B-B14F-4D97-AF65-F5344CB8AC3E}">
        <p14:creationId xmlns:p14="http://schemas.microsoft.com/office/powerpoint/2010/main" val="2271640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5161A9-EEE9-FE43-8948-77B86A745351}"/>
              </a:ext>
            </a:extLst>
          </p:cNvPr>
          <p:cNvSpPr/>
          <p:nvPr/>
        </p:nvSpPr>
        <p:spPr>
          <a:xfrm>
            <a:off x="8010144" y="1389887"/>
            <a:ext cx="4181856" cy="5422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914399"/>
            <a:ext cx="6364224" cy="1645921"/>
          </a:xfrm>
        </p:spPr>
        <p:txBody>
          <a:bodyPr lIns="0" rIns="0">
            <a:noAutofit/>
          </a:bodyPr>
          <a:lstStyle/>
          <a:p>
            <a:pPr algn="l"/>
            <a:r>
              <a:rPr lang="en-US" b="1" spc="-150" dirty="0">
                <a:solidFill>
                  <a:schemeClr val="tx1">
                    <a:lumMod val="75000"/>
                    <a:lumOff val="25000"/>
                  </a:schemeClr>
                </a:solidFill>
                <a:latin typeface="Corbel" panose="020B0503020204020204" pitchFamily="34" charset="0"/>
                <a:cs typeface="Calibri" panose="020F0502020204030204" pitchFamily="34" charset="0"/>
              </a:rPr>
              <a:t>Workday</a:t>
            </a:r>
            <a:br>
              <a:rPr lang="en-US" b="1" spc="-150" dirty="0">
                <a:solidFill>
                  <a:schemeClr val="tx1">
                    <a:lumMod val="75000"/>
                    <a:lumOff val="25000"/>
                  </a:schemeClr>
                </a:solidFill>
                <a:latin typeface="Corbel" panose="020B0503020204020204" pitchFamily="34" charset="0"/>
                <a:cs typeface="Calibri" panose="020F0502020204030204" pitchFamily="34" charset="0"/>
              </a:rPr>
            </a:br>
            <a:r>
              <a:rPr lang="en-US" b="1" spc="-150" dirty="0">
                <a:solidFill>
                  <a:schemeClr val="tx1">
                    <a:lumMod val="75000"/>
                    <a:lumOff val="25000"/>
                  </a:schemeClr>
                </a:solidFill>
                <a:latin typeface="Corbel" panose="020B0503020204020204" pitchFamily="34" charset="0"/>
                <a:cs typeface="Calibri" panose="020F0502020204030204" pitchFamily="34" charset="0"/>
              </a:rPr>
              <a:t>Support</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371600" y="3133682"/>
            <a:ext cx="4846320" cy="3088973"/>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00000"/>
              </a:lnSpc>
              <a:buFont typeface="Arial" panose="020B0604020202020204" pitchFamily="34" charset="0"/>
              <a:buChar char="•"/>
            </a:pPr>
            <a:r>
              <a:rPr lang="en-US" sz="1800" dirty="0">
                <a:solidFill>
                  <a:schemeClr val="tx1">
                    <a:lumMod val="65000"/>
                    <a:lumOff val="35000"/>
                  </a:schemeClr>
                </a:solidFill>
                <a:latin typeface="Corbel" panose="020B0503020204020204" pitchFamily="34" charset="0"/>
                <a:hlinkClick r:id="rId2"/>
              </a:rPr>
              <a:t>Workday Service Desk</a:t>
            </a:r>
            <a:endParaRPr lang="en-US" sz="1800" dirty="0">
              <a:solidFill>
                <a:schemeClr val="tx1">
                  <a:lumMod val="65000"/>
                  <a:lumOff val="35000"/>
                </a:schemeClr>
              </a:solidFill>
              <a:latin typeface="Corbel" panose="020B0503020204020204" pitchFamily="34" charset="0"/>
            </a:endParaRPr>
          </a:p>
          <a:p>
            <a:pPr marL="285750" indent="-285750" algn="l">
              <a:lnSpc>
                <a:spcPct val="100000"/>
              </a:lnSpc>
              <a:buFont typeface="Arial" panose="020B0604020202020204" pitchFamily="34" charset="0"/>
              <a:buChar char="•"/>
            </a:pPr>
            <a:r>
              <a:rPr lang="en-US" sz="1800" dirty="0">
                <a:solidFill>
                  <a:schemeClr val="tx1">
                    <a:lumMod val="65000"/>
                    <a:lumOff val="35000"/>
                  </a:schemeClr>
                </a:solidFill>
                <a:latin typeface="Corbel" panose="020B0503020204020204" pitchFamily="34" charset="0"/>
                <a:hlinkClick r:id="rId3"/>
              </a:rPr>
              <a:t>Modernization Website</a:t>
            </a:r>
            <a:endParaRPr lang="en-US" sz="1800" dirty="0">
              <a:solidFill>
                <a:schemeClr val="tx1">
                  <a:lumMod val="65000"/>
                  <a:lumOff val="35000"/>
                </a:schemeClr>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2668514"/>
            <a:ext cx="365294" cy="45719"/>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pic>
        <p:nvPicPr>
          <p:cNvPr id="5" name="Picture 4" descr="Logo, icon&#10;&#10;Description automatically generated">
            <a:extLst>
              <a:ext uri="{FF2B5EF4-FFF2-40B4-BE49-F238E27FC236}">
                <a16:creationId xmlns:a16="http://schemas.microsoft.com/office/drawing/2014/main" id="{22B419DA-0A64-45CF-ACCA-BD582544BB0B}"/>
              </a:ext>
            </a:extLst>
          </p:cNvPr>
          <p:cNvPicPr>
            <a:picLocks noChangeAspect="1"/>
          </p:cNvPicPr>
          <p:nvPr/>
        </p:nvPicPr>
        <p:blipFill>
          <a:blip r:embed="rId5"/>
          <a:stretch>
            <a:fillRect/>
          </a:stretch>
        </p:blipFill>
        <p:spPr>
          <a:xfrm>
            <a:off x="6777377" y="1930897"/>
            <a:ext cx="4043023" cy="1566671"/>
          </a:xfrm>
          <a:prstGeom prst="rect">
            <a:avLst/>
          </a:prstGeom>
        </p:spPr>
      </p:pic>
    </p:spTree>
    <p:extLst>
      <p:ext uri="{BB962C8B-B14F-4D97-AF65-F5344CB8AC3E}">
        <p14:creationId xmlns:p14="http://schemas.microsoft.com/office/powerpoint/2010/main" val="570764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914400"/>
            <a:ext cx="7077456" cy="914400"/>
          </a:xfrm>
        </p:spPr>
        <p:txBody>
          <a:bodyPr lIns="0" rIns="0">
            <a:noAutofit/>
          </a:bodyPr>
          <a:lstStyle/>
          <a:p>
            <a:pPr algn="l"/>
            <a:r>
              <a:rPr lang="en-US" b="1" spc="-150" dirty="0">
                <a:solidFill>
                  <a:schemeClr val="tx1">
                    <a:lumMod val="75000"/>
                    <a:lumOff val="25000"/>
                  </a:schemeClr>
                </a:solidFill>
                <a:latin typeface="Corbel" panose="020B0503020204020204" pitchFamily="34" charset="0"/>
                <a:cs typeface="Calibri" panose="020F0502020204030204" pitchFamily="34" charset="0"/>
              </a:rPr>
              <a:t>Success!</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371600" y="2176272"/>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dirty="0">
                <a:solidFill>
                  <a:schemeClr val="bg2">
                    <a:lumMod val="25000"/>
                  </a:schemeClr>
                </a:solidFill>
                <a:latin typeface="Corbel" panose="020B0503020204020204" pitchFamily="34" charset="0"/>
              </a:rPr>
              <a:t>You’ve completed today’s training. </a:t>
            </a:r>
          </a:p>
          <a:p>
            <a:pPr algn="l">
              <a:lnSpc>
                <a:spcPct val="100000"/>
              </a:lnSpc>
            </a:pPr>
            <a:endParaRPr lang="en-US" dirty="0">
              <a:solidFill>
                <a:schemeClr val="bg2">
                  <a:lumMod val="25000"/>
                </a:schemeClr>
              </a:solidFill>
              <a:latin typeface="Corbel" panose="020B0503020204020204" pitchFamily="34" charset="0"/>
            </a:endParaRPr>
          </a:p>
          <a:p>
            <a:pPr algn="l">
              <a:lnSpc>
                <a:spcPct val="100000"/>
              </a:lnSpc>
            </a:pPr>
            <a:r>
              <a:rPr lang="en-US" dirty="0">
                <a:solidFill>
                  <a:schemeClr val="bg2">
                    <a:lumMod val="25000"/>
                  </a:schemeClr>
                </a:solidFill>
                <a:latin typeface="Corbel" panose="020B0503020204020204" pitchFamily="34" charset="0"/>
              </a:rPr>
              <a:t>Questions? Please contact support.workday.wsu.edu</a:t>
            </a:r>
          </a:p>
          <a:p>
            <a:pPr algn="l">
              <a:lnSpc>
                <a:spcPct val="100000"/>
              </a:lnSpc>
            </a:pPr>
            <a:endParaRPr lang="en-US" sz="1800" dirty="0">
              <a:solidFill>
                <a:schemeClr val="bg2">
                  <a:lumMod val="25000"/>
                </a:schemeClr>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923473"/>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540D1D29-5422-3C45-AE18-D2704579EA3C}"/>
              </a:ext>
            </a:extLst>
          </p:cNvPr>
          <p:cNvSpPr txBox="1">
            <a:spLocks/>
          </p:cNvSpPr>
          <p:nvPr/>
        </p:nvSpPr>
        <p:spPr>
          <a:xfrm>
            <a:off x="1371598" y="566928"/>
            <a:ext cx="2419005" cy="347472"/>
          </a:xfrm>
          <a:prstGeom prst="rect">
            <a:avLst/>
          </a:prstGeom>
        </p:spPr>
        <p:txBody>
          <a:bodyPr vert="horz" lIns="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spc="-150" dirty="0">
                <a:solidFill>
                  <a:schemeClr val="tx1">
                    <a:lumMod val="75000"/>
                    <a:lumOff val="25000"/>
                  </a:schemeClr>
                </a:solidFill>
                <a:latin typeface="Corbel" panose="020B0503020204020204" pitchFamily="34" charset="0"/>
                <a:cs typeface="Calibri" panose="020F0502020204030204" pitchFamily="34" charset="0"/>
              </a:rPr>
              <a:t>Position Budgeting in Workday</a:t>
            </a:r>
            <a:endParaRPr lang="en-US" sz="1800" dirty="0">
              <a:solidFill>
                <a:schemeClr val="tx1">
                  <a:lumMod val="50000"/>
                  <a:lumOff val="50000"/>
                </a:schemeClr>
              </a:solidFill>
              <a:latin typeface="Corbel" panose="020B0503020204020204" pitchFamily="34" charset="0"/>
            </a:endParaRPr>
          </a:p>
        </p:txBody>
      </p:sp>
    </p:spTree>
    <p:extLst>
      <p:ext uri="{BB962C8B-B14F-4D97-AF65-F5344CB8AC3E}">
        <p14:creationId xmlns:p14="http://schemas.microsoft.com/office/powerpoint/2010/main" val="3220207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843465" y="1636354"/>
            <a:ext cx="10890504" cy="1545612"/>
          </a:xfrm>
        </p:spPr>
        <p:txBody>
          <a:bodyPr lIns="0" rIns="0">
            <a:noAutofit/>
          </a:bodyPr>
          <a:lstStyle/>
          <a:p>
            <a:pPr algn="l"/>
            <a:r>
              <a:rPr lang="en-US" sz="8800" b="1" spc="-150" dirty="0">
                <a:solidFill>
                  <a:srgbClr val="9E0605"/>
                </a:solidFill>
                <a:latin typeface="Corbel" panose="020B0503020204020204" pitchFamily="34" charset="0"/>
                <a:cs typeface="Calibri" panose="020F0502020204030204" pitchFamily="34" charset="0"/>
              </a:rPr>
              <a:t>Thank you!</a:t>
            </a: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pic>
        <p:nvPicPr>
          <p:cNvPr id="9" name="Picture 8" descr="A picture containing text, sign&#10;&#10;Description automatically generated">
            <a:extLst>
              <a:ext uri="{FF2B5EF4-FFF2-40B4-BE49-F238E27FC236}">
                <a16:creationId xmlns:a16="http://schemas.microsoft.com/office/drawing/2014/main" id="{D0F1FA8B-CED4-E44A-9875-01C8B6A02A31}"/>
              </a:ext>
            </a:extLst>
          </p:cNvPr>
          <p:cNvPicPr>
            <a:picLocks noChangeAspect="1"/>
          </p:cNvPicPr>
          <p:nvPr/>
        </p:nvPicPr>
        <p:blipFill>
          <a:blip r:embed="rId3"/>
          <a:stretch>
            <a:fillRect/>
          </a:stretch>
        </p:blipFill>
        <p:spPr>
          <a:xfrm>
            <a:off x="4370968" y="5026475"/>
            <a:ext cx="3450064" cy="681387"/>
          </a:xfrm>
          <a:prstGeom prst="rect">
            <a:avLst/>
          </a:prstGeom>
        </p:spPr>
      </p:pic>
    </p:spTree>
    <p:extLst>
      <p:ext uri="{BB962C8B-B14F-4D97-AF65-F5344CB8AC3E}">
        <p14:creationId xmlns:p14="http://schemas.microsoft.com/office/powerpoint/2010/main" val="702134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451104" y="175907"/>
            <a:ext cx="6723888" cy="914400"/>
          </a:xfrm>
        </p:spPr>
        <p:txBody>
          <a:bodyPr lIns="0" rIns="0">
            <a:noAutofit/>
          </a:bodyPr>
          <a:lstStyle/>
          <a:p>
            <a:pPr algn="l"/>
            <a:r>
              <a:rPr lang="en-US" sz="4400" b="1" spc="-150" dirty="0">
                <a:solidFill>
                  <a:schemeClr val="tx1">
                    <a:lumMod val="75000"/>
                    <a:lumOff val="25000"/>
                  </a:schemeClr>
                </a:solidFill>
                <a:latin typeface="Corbel" panose="020B0503020204020204" pitchFamily="34" charset="0"/>
                <a:cs typeface="Calibri" panose="020F0502020204030204" pitchFamily="34" charset="0"/>
              </a:rPr>
              <a:t>Ground Rules</a:t>
            </a:r>
          </a:p>
        </p:txBody>
      </p:sp>
      <p:sp>
        <p:nvSpPr>
          <p:cNvPr id="8" name="Rectangle 7">
            <a:extLst>
              <a:ext uri="{FF2B5EF4-FFF2-40B4-BE49-F238E27FC236}">
                <a16:creationId xmlns:a16="http://schemas.microsoft.com/office/drawing/2014/main" id="{9A08752B-3956-1B49-A67C-A87B88B39B90}"/>
              </a:ext>
            </a:extLst>
          </p:cNvPr>
          <p:cNvSpPr/>
          <p:nvPr/>
        </p:nvSpPr>
        <p:spPr>
          <a:xfrm>
            <a:off x="5913353" y="1923473"/>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Oval 8">
            <a:extLst>
              <a:ext uri="{FF2B5EF4-FFF2-40B4-BE49-F238E27FC236}">
                <a16:creationId xmlns:a16="http://schemas.microsoft.com/office/drawing/2014/main" id="{40934774-D063-3345-BADA-C905D5B66815}"/>
              </a:ext>
            </a:extLst>
          </p:cNvPr>
          <p:cNvSpPr/>
          <p:nvPr/>
        </p:nvSpPr>
        <p:spPr>
          <a:xfrm>
            <a:off x="3539005" y="2810417"/>
            <a:ext cx="1170432" cy="1170432"/>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4FE09E55-8EA5-B647-8A17-677F62C49A1C}"/>
              </a:ext>
            </a:extLst>
          </p:cNvPr>
          <p:cNvSpPr/>
          <p:nvPr/>
        </p:nvSpPr>
        <p:spPr>
          <a:xfrm>
            <a:off x="7026194" y="2841166"/>
            <a:ext cx="1170432" cy="1170432"/>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ubtitle 2">
            <a:extLst>
              <a:ext uri="{FF2B5EF4-FFF2-40B4-BE49-F238E27FC236}">
                <a16:creationId xmlns:a16="http://schemas.microsoft.com/office/drawing/2014/main" id="{BEF3B3EB-DAEE-6D43-8893-AE5463AAD99B}"/>
              </a:ext>
            </a:extLst>
          </p:cNvPr>
          <p:cNvSpPr txBox="1">
            <a:spLocks/>
          </p:cNvSpPr>
          <p:nvPr/>
        </p:nvSpPr>
        <p:spPr>
          <a:xfrm>
            <a:off x="3223953" y="4020713"/>
            <a:ext cx="2157984" cy="1420874"/>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1800" dirty="0"/>
              <a:t>Keep your microphone muted unless prompted by your trainer or moderator, and use the Zoom Chat feature to ask questions. </a:t>
            </a:r>
          </a:p>
        </p:txBody>
      </p:sp>
      <p:sp>
        <p:nvSpPr>
          <p:cNvPr id="26" name="Subtitle 2">
            <a:extLst>
              <a:ext uri="{FF2B5EF4-FFF2-40B4-BE49-F238E27FC236}">
                <a16:creationId xmlns:a16="http://schemas.microsoft.com/office/drawing/2014/main" id="{D9E414FF-1FB6-3E49-B76A-730693CB46C4}"/>
              </a:ext>
            </a:extLst>
          </p:cNvPr>
          <p:cNvSpPr txBox="1">
            <a:spLocks/>
          </p:cNvSpPr>
          <p:nvPr/>
        </p:nvSpPr>
        <p:spPr>
          <a:xfrm>
            <a:off x="6502561" y="4020713"/>
            <a:ext cx="2724773" cy="1420874"/>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1800" dirty="0"/>
              <a:t>If you have a question you would prefer not be discussed during the session, or a highly detailed or individual use-case based question, please submit a ticket to </a:t>
            </a:r>
            <a:r>
              <a:rPr lang="en-US" sz="1800" dirty="0">
                <a:hlinkClick r:id="rId3"/>
              </a:rPr>
              <a:t>support.workday.wsu.edu</a:t>
            </a:r>
            <a:r>
              <a:rPr lang="en-US" sz="1800" dirty="0"/>
              <a:t>.</a:t>
            </a:r>
          </a:p>
        </p:txBody>
      </p:sp>
      <p:sp>
        <p:nvSpPr>
          <p:cNvPr id="4" name="TextBox 3"/>
          <p:cNvSpPr txBox="1"/>
          <p:nvPr/>
        </p:nvSpPr>
        <p:spPr>
          <a:xfrm>
            <a:off x="3870683" y="2983580"/>
            <a:ext cx="507076" cy="769441"/>
          </a:xfrm>
          <a:prstGeom prst="rect">
            <a:avLst/>
          </a:prstGeom>
          <a:noFill/>
        </p:spPr>
        <p:txBody>
          <a:bodyPr wrap="square" rtlCol="0">
            <a:spAutoFit/>
          </a:bodyPr>
          <a:lstStyle/>
          <a:p>
            <a:pPr algn="ctr"/>
            <a:r>
              <a:rPr lang="en-US" sz="4400" b="1" dirty="0">
                <a:latin typeface="Corbel" panose="020B0503020204020204" pitchFamily="34" charset="0"/>
              </a:rPr>
              <a:t>1</a:t>
            </a:r>
          </a:p>
        </p:txBody>
      </p:sp>
      <p:sp>
        <p:nvSpPr>
          <p:cNvPr id="29" name="TextBox 28"/>
          <p:cNvSpPr txBox="1"/>
          <p:nvPr/>
        </p:nvSpPr>
        <p:spPr>
          <a:xfrm>
            <a:off x="7357872" y="2984171"/>
            <a:ext cx="507076" cy="769441"/>
          </a:xfrm>
          <a:prstGeom prst="rect">
            <a:avLst/>
          </a:prstGeom>
          <a:noFill/>
        </p:spPr>
        <p:txBody>
          <a:bodyPr wrap="square" rtlCol="0">
            <a:spAutoFit/>
          </a:bodyPr>
          <a:lstStyle/>
          <a:p>
            <a:pPr algn="ctr"/>
            <a:r>
              <a:rPr lang="en-US" sz="4400" b="1" dirty="0">
                <a:latin typeface="Corbel" panose="020B0503020204020204" pitchFamily="34" charset="0"/>
              </a:rPr>
              <a:t>2</a:t>
            </a:r>
          </a:p>
        </p:txBody>
      </p:sp>
      <p:sp>
        <p:nvSpPr>
          <p:cNvPr id="6" name="Rectangle 5"/>
          <p:cNvSpPr/>
          <p:nvPr/>
        </p:nvSpPr>
        <p:spPr>
          <a:xfrm>
            <a:off x="451104" y="1022556"/>
            <a:ext cx="10483458" cy="646331"/>
          </a:xfrm>
          <a:prstGeom prst="rect">
            <a:avLst/>
          </a:prstGeom>
        </p:spPr>
        <p:txBody>
          <a:bodyPr wrap="square">
            <a:spAutoFit/>
          </a:bodyPr>
          <a:lstStyle/>
          <a:p>
            <a:r>
              <a:rPr lang="en-US" dirty="0">
                <a:solidFill>
                  <a:srgbClr val="C00000"/>
                </a:solidFill>
                <a:latin typeface="Corbel" panose="020B0503020204020204" pitchFamily="34" charset="0"/>
              </a:rPr>
              <a:t>To ensure a positive, productive environment, please adhere to the following guidelines throughout the duration of the session:</a:t>
            </a:r>
          </a:p>
        </p:txBody>
      </p:sp>
    </p:spTree>
    <p:extLst>
      <p:ext uri="{BB962C8B-B14F-4D97-AF65-F5344CB8AC3E}">
        <p14:creationId xmlns:p14="http://schemas.microsoft.com/office/powerpoint/2010/main" val="1886891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914400"/>
            <a:ext cx="7077456" cy="914400"/>
          </a:xfrm>
        </p:spPr>
        <p:txBody>
          <a:bodyPr lIns="0" rIns="0">
            <a:noAutofit/>
          </a:bodyPr>
          <a:lstStyle/>
          <a:p>
            <a:pPr algn="l"/>
            <a:r>
              <a:rPr lang="en-US" b="1" spc="-150" dirty="0">
                <a:solidFill>
                  <a:schemeClr val="tx1">
                    <a:lumMod val="75000"/>
                    <a:lumOff val="25000"/>
                  </a:schemeClr>
                </a:solidFill>
                <a:latin typeface="Corbel" panose="020B0503020204020204" pitchFamily="34" charset="0"/>
                <a:cs typeface="Calibri" panose="020F0502020204030204" pitchFamily="34" charset="0"/>
              </a:rPr>
              <a:t>Agenda</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371600" y="2668514"/>
            <a:ext cx="9144000" cy="3088973"/>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solidFill>
                  <a:schemeClr val="tx1">
                    <a:lumMod val="65000"/>
                    <a:lumOff val="35000"/>
                  </a:schemeClr>
                </a:solidFill>
                <a:latin typeface="Corbel" panose="020B0503020204020204" pitchFamily="34" charset="0"/>
              </a:rPr>
              <a:t>Position Budget Overview</a:t>
            </a:r>
          </a:p>
          <a:p>
            <a:pPr marL="342900" indent="-342900" algn="l">
              <a:buFont typeface="Arial" panose="020B0604020202020204" pitchFamily="34" charset="0"/>
              <a:buChar char="•"/>
            </a:pPr>
            <a:r>
              <a:rPr lang="en-US" dirty="0">
                <a:solidFill>
                  <a:schemeClr val="tx1">
                    <a:lumMod val="65000"/>
                    <a:lumOff val="35000"/>
                  </a:schemeClr>
                </a:solidFill>
                <a:latin typeface="Corbel" panose="020B0503020204020204" pitchFamily="34" charset="0"/>
              </a:rPr>
              <a:t>Create Position Budget</a:t>
            </a:r>
          </a:p>
          <a:p>
            <a:pPr marL="342900" indent="-342900" algn="l">
              <a:buFont typeface="Arial" panose="020B0604020202020204" pitchFamily="34" charset="0"/>
              <a:buChar char="•"/>
            </a:pPr>
            <a:r>
              <a:rPr lang="en-US" dirty="0">
                <a:solidFill>
                  <a:schemeClr val="tx1">
                    <a:lumMod val="65000"/>
                    <a:lumOff val="35000"/>
                  </a:schemeClr>
                </a:solidFill>
                <a:latin typeface="Corbel" panose="020B0503020204020204" pitchFamily="34" charset="0"/>
              </a:rPr>
              <a:t>Create Position Budget Amendment</a:t>
            </a:r>
          </a:p>
          <a:p>
            <a:pPr marL="342900" indent="-342900" algn="l">
              <a:buFont typeface="Arial" panose="020B0604020202020204" pitchFamily="34" charset="0"/>
              <a:buChar char="•"/>
            </a:pPr>
            <a:r>
              <a:rPr lang="en-US" dirty="0">
                <a:solidFill>
                  <a:schemeClr val="tx1">
                    <a:lumMod val="65000"/>
                    <a:lumOff val="35000"/>
                  </a:schemeClr>
                </a:solidFill>
                <a:latin typeface="Corbel" panose="020B0503020204020204" pitchFamily="34" charset="0"/>
              </a:rPr>
              <a:t>Position Budget Reports</a:t>
            </a:r>
          </a:p>
          <a:p>
            <a:pPr algn="l"/>
            <a:endParaRPr lang="en-US" dirty="0">
              <a:solidFill>
                <a:schemeClr val="tx1">
                  <a:lumMod val="65000"/>
                  <a:lumOff val="35000"/>
                </a:schemeClr>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923473"/>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10" name="Subtitle 2">
            <a:extLst>
              <a:ext uri="{FF2B5EF4-FFF2-40B4-BE49-F238E27FC236}">
                <a16:creationId xmlns:a16="http://schemas.microsoft.com/office/drawing/2014/main" id="{540D1D29-5422-3C45-AE18-D2704579EA3C}"/>
              </a:ext>
            </a:extLst>
          </p:cNvPr>
          <p:cNvSpPr txBox="1">
            <a:spLocks/>
          </p:cNvSpPr>
          <p:nvPr/>
        </p:nvSpPr>
        <p:spPr>
          <a:xfrm>
            <a:off x="1371598" y="566928"/>
            <a:ext cx="2419005" cy="347472"/>
          </a:xfrm>
          <a:prstGeom prst="rect">
            <a:avLst/>
          </a:prstGeom>
        </p:spPr>
        <p:txBody>
          <a:bodyPr vert="horz" lIns="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spc="-150" dirty="0">
                <a:solidFill>
                  <a:schemeClr val="tx1">
                    <a:lumMod val="75000"/>
                    <a:lumOff val="25000"/>
                  </a:schemeClr>
                </a:solidFill>
                <a:latin typeface="Corbel" panose="020B0503020204020204" pitchFamily="34" charset="0"/>
                <a:cs typeface="Calibri" panose="020F0502020204030204" pitchFamily="34" charset="0"/>
              </a:rPr>
              <a:t>Position Budgeting in Workday</a:t>
            </a:r>
            <a:endParaRPr lang="en-US" sz="1800" dirty="0">
              <a:solidFill>
                <a:schemeClr val="tx1">
                  <a:lumMod val="50000"/>
                  <a:lumOff val="50000"/>
                </a:schemeClr>
              </a:solidFill>
              <a:latin typeface="Corbel" panose="020B0503020204020204" pitchFamily="34" charset="0"/>
            </a:endParaRPr>
          </a:p>
        </p:txBody>
      </p:sp>
    </p:spTree>
    <p:extLst>
      <p:ext uri="{BB962C8B-B14F-4D97-AF65-F5344CB8AC3E}">
        <p14:creationId xmlns:p14="http://schemas.microsoft.com/office/powerpoint/2010/main" val="72136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914400"/>
            <a:ext cx="7077456" cy="914400"/>
          </a:xfrm>
        </p:spPr>
        <p:txBody>
          <a:bodyPr lIns="0" rIns="0">
            <a:noAutofit/>
          </a:bodyPr>
          <a:lstStyle/>
          <a:p>
            <a:pPr algn="l"/>
            <a:r>
              <a:rPr lang="en-US" b="1" spc="-150" dirty="0">
                <a:solidFill>
                  <a:schemeClr val="tx1">
                    <a:lumMod val="75000"/>
                    <a:lumOff val="25000"/>
                  </a:schemeClr>
                </a:solidFill>
                <a:latin typeface="Corbel" panose="020B0503020204020204" pitchFamily="34" charset="0"/>
                <a:cs typeface="Calibri" panose="020F0502020204030204" pitchFamily="34" charset="0"/>
              </a:rPr>
              <a:t>Course Objectives</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452879" y="2930102"/>
            <a:ext cx="4572000" cy="3463045"/>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solidFill>
                  <a:srgbClr val="9E0605"/>
                </a:solidFill>
                <a:latin typeface="Corbel" panose="020B0503020204020204" pitchFamily="34" charset="0"/>
              </a:rPr>
              <a:t>Create Position Budgets</a:t>
            </a:r>
          </a:p>
          <a:p>
            <a:pPr algn="l"/>
            <a:endParaRPr lang="en-US" sz="1800" dirty="0">
              <a:solidFill>
                <a:schemeClr val="bg2">
                  <a:lumMod val="25000"/>
                </a:schemeClr>
              </a:solidFill>
            </a:endParaRPr>
          </a:p>
          <a:p>
            <a:pPr algn="l"/>
            <a:r>
              <a:rPr lang="en-US" b="1" dirty="0">
                <a:solidFill>
                  <a:srgbClr val="9E0605"/>
                </a:solidFill>
                <a:latin typeface="Corbel" panose="020B0503020204020204" pitchFamily="34" charset="0"/>
              </a:rPr>
              <a:t>Create Position Budget Amendments</a:t>
            </a: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dirty="0">
              <a:solidFill>
                <a:schemeClr val="tx1">
                  <a:lumMod val="65000"/>
                  <a:lumOff val="35000"/>
                </a:schemeClr>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923473"/>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17" name="Subtitle 2">
            <a:extLst>
              <a:ext uri="{FF2B5EF4-FFF2-40B4-BE49-F238E27FC236}">
                <a16:creationId xmlns:a16="http://schemas.microsoft.com/office/drawing/2014/main" id="{A79C152A-ED29-3E4C-B46C-62C01009BF09}"/>
              </a:ext>
            </a:extLst>
          </p:cNvPr>
          <p:cNvSpPr txBox="1">
            <a:spLocks/>
          </p:cNvSpPr>
          <p:nvPr/>
        </p:nvSpPr>
        <p:spPr>
          <a:xfrm>
            <a:off x="6840727" y="3016475"/>
            <a:ext cx="4572000" cy="3463045"/>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solidFill>
                  <a:srgbClr val="9E0605"/>
                </a:solidFill>
                <a:latin typeface="Corbel" panose="020B0503020204020204" pitchFamily="34" charset="0"/>
              </a:rPr>
              <a:t>Identify reports for Position Budget management</a:t>
            </a:r>
          </a:p>
          <a:p>
            <a:pPr algn="l"/>
            <a:endParaRPr lang="en-US" sz="1800" dirty="0">
              <a:solidFill>
                <a:schemeClr val="bg2">
                  <a:lumMod val="25000"/>
                </a:schemeClr>
              </a:solidFill>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dirty="0">
              <a:solidFill>
                <a:schemeClr val="tx1">
                  <a:lumMod val="65000"/>
                  <a:lumOff val="35000"/>
                </a:schemeClr>
              </a:solidFill>
              <a:latin typeface="Corbel" panose="020B0503020204020204" pitchFamily="34" charset="0"/>
            </a:endParaRP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1800" dirty="0">
                <a:solidFill>
                  <a:schemeClr val="bg2">
                    <a:lumMod val="25000"/>
                  </a:schemeClr>
                </a:solidFill>
                <a:latin typeface="Corbel" panose="020B0503020204020204" pitchFamily="34" charset="0"/>
              </a:rPr>
              <a:t>After completing this course, you will be able to:</a:t>
            </a:r>
          </a:p>
        </p:txBody>
      </p:sp>
      <p:sp>
        <p:nvSpPr>
          <p:cNvPr id="10" name="Subtitle 2">
            <a:extLst>
              <a:ext uri="{FF2B5EF4-FFF2-40B4-BE49-F238E27FC236}">
                <a16:creationId xmlns:a16="http://schemas.microsoft.com/office/drawing/2014/main" id="{540D1D29-5422-3C45-AE18-D2704579EA3C}"/>
              </a:ext>
            </a:extLst>
          </p:cNvPr>
          <p:cNvSpPr txBox="1">
            <a:spLocks/>
          </p:cNvSpPr>
          <p:nvPr/>
        </p:nvSpPr>
        <p:spPr>
          <a:xfrm>
            <a:off x="1371598" y="566928"/>
            <a:ext cx="2419005" cy="347472"/>
          </a:xfrm>
          <a:prstGeom prst="rect">
            <a:avLst/>
          </a:prstGeom>
        </p:spPr>
        <p:txBody>
          <a:bodyPr vert="horz" lIns="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b="1" spc="-150" dirty="0">
                <a:solidFill>
                  <a:schemeClr val="tx1">
                    <a:lumMod val="75000"/>
                    <a:lumOff val="25000"/>
                  </a:schemeClr>
                </a:solidFill>
                <a:latin typeface="Corbel" panose="020B0503020204020204" pitchFamily="34" charset="0"/>
                <a:cs typeface="Calibri" panose="020F0502020204030204" pitchFamily="34" charset="0"/>
              </a:rPr>
              <a:t>Position Budgeting in Workday</a:t>
            </a:r>
            <a:endParaRPr lang="en-US" sz="1800" dirty="0">
              <a:solidFill>
                <a:schemeClr val="tx1">
                  <a:lumMod val="50000"/>
                  <a:lumOff val="50000"/>
                </a:schemeClr>
              </a:solidFill>
              <a:latin typeface="Corbel" panose="020B0503020204020204" pitchFamily="34" charset="0"/>
            </a:endParaRPr>
          </a:p>
        </p:txBody>
      </p:sp>
    </p:spTree>
    <p:extLst>
      <p:ext uri="{BB962C8B-B14F-4D97-AF65-F5344CB8AC3E}">
        <p14:creationId xmlns:p14="http://schemas.microsoft.com/office/powerpoint/2010/main" val="259233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843465" y="2317998"/>
            <a:ext cx="10890504" cy="1545612"/>
          </a:xfrm>
        </p:spPr>
        <p:txBody>
          <a:bodyPr lIns="0" rIns="0">
            <a:noAutofit/>
          </a:bodyPr>
          <a:lstStyle/>
          <a:p>
            <a:pPr algn="l"/>
            <a:r>
              <a:rPr lang="en-US" sz="6600" b="1" spc="-150" dirty="0">
                <a:solidFill>
                  <a:srgbClr val="9E0605"/>
                </a:solidFill>
                <a:latin typeface="Corbel" panose="020B0503020204020204" pitchFamily="34" charset="0"/>
                <a:cs typeface="Calibri" panose="020F0502020204030204" pitchFamily="34" charset="0"/>
              </a:rPr>
              <a:t>Section 1:</a:t>
            </a:r>
            <a:r>
              <a:rPr lang="en-US" sz="8800" b="1" spc="-150" dirty="0">
                <a:solidFill>
                  <a:srgbClr val="9E0605"/>
                </a:solidFill>
                <a:latin typeface="Corbel" panose="020B0503020204020204" pitchFamily="34" charset="0"/>
                <a:cs typeface="Calibri" panose="020F0502020204030204" pitchFamily="34" charset="0"/>
              </a:rPr>
              <a:t/>
            </a:r>
            <a:br>
              <a:rPr lang="en-US" sz="8800" b="1" spc="-150" dirty="0">
                <a:solidFill>
                  <a:srgbClr val="9E0605"/>
                </a:solidFill>
                <a:latin typeface="Corbel" panose="020B0503020204020204" pitchFamily="34" charset="0"/>
                <a:cs typeface="Calibri" panose="020F0502020204030204" pitchFamily="34" charset="0"/>
              </a:rPr>
            </a:br>
            <a:r>
              <a:rPr lang="en-US" sz="6600" b="1" spc="-150" dirty="0">
                <a:solidFill>
                  <a:srgbClr val="9E0605"/>
                </a:solidFill>
                <a:latin typeface="Corbel" panose="020B0503020204020204" pitchFamily="34" charset="0"/>
                <a:cs typeface="Calibri" panose="020F0502020204030204" pitchFamily="34" charset="0"/>
              </a:rPr>
              <a:t>Position Budget Overview</a:t>
            </a: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pic>
        <p:nvPicPr>
          <p:cNvPr id="9" name="Picture 8" descr="A picture containing text, sign&#10;&#10;Description automatically generated">
            <a:extLst>
              <a:ext uri="{FF2B5EF4-FFF2-40B4-BE49-F238E27FC236}">
                <a16:creationId xmlns:a16="http://schemas.microsoft.com/office/drawing/2014/main" id="{D0F1FA8B-CED4-E44A-9875-01C8B6A02A31}"/>
              </a:ext>
            </a:extLst>
          </p:cNvPr>
          <p:cNvPicPr>
            <a:picLocks noChangeAspect="1"/>
          </p:cNvPicPr>
          <p:nvPr/>
        </p:nvPicPr>
        <p:blipFill>
          <a:blip r:embed="rId3"/>
          <a:stretch>
            <a:fillRect/>
          </a:stretch>
        </p:blipFill>
        <p:spPr>
          <a:xfrm>
            <a:off x="4370968" y="5026475"/>
            <a:ext cx="3450064" cy="681387"/>
          </a:xfrm>
          <a:prstGeom prst="rect">
            <a:avLst/>
          </a:prstGeom>
        </p:spPr>
      </p:pic>
    </p:spTree>
    <p:extLst>
      <p:ext uri="{BB962C8B-B14F-4D97-AF65-F5344CB8AC3E}">
        <p14:creationId xmlns:p14="http://schemas.microsoft.com/office/powerpoint/2010/main" val="1236268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479054"/>
            <a:ext cx="7077456" cy="914400"/>
          </a:xfrm>
        </p:spPr>
        <p:txBody>
          <a:bodyPr lIns="0" rIns="0">
            <a:noAutofit/>
          </a:body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Position Budget Overview</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371600" y="1559781"/>
            <a:ext cx="10016836" cy="4225877"/>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r>
              <a:rPr lang="en-US" sz="2000" dirty="0">
                <a:solidFill>
                  <a:srgbClr val="3A3838"/>
                </a:solidFill>
                <a:latin typeface="Segoe UI"/>
                <a:ea typeface="Segoe UI Historic" panose="020B0502040204020203" pitchFamily="34" charset="0"/>
                <a:cs typeface="Segoe UI Historic" panose="020B0502040204020203" pitchFamily="34" charset="0"/>
              </a:rPr>
              <a:t>A Position Budget represents the budgeted compensation and fringe amounts for an individual position in Workday. </a:t>
            </a:r>
            <a:endParaRPr lang="en-US" sz="1200" dirty="0">
              <a:solidFill>
                <a:srgbClr val="3A3838"/>
              </a:solidFill>
              <a:latin typeface="Segoe UI"/>
              <a:ea typeface="Segoe UI Historic" panose="020B0502040204020203" pitchFamily="34" charset="0"/>
              <a:cs typeface="Segoe UI Historic" panose="020B0502040204020203" pitchFamily="34" charset="0"/>
            </a:endParaRPr>
          </a:p>
          <a:p>
            <a:pPr lvl="0" algn="l"/>
            <a:r>
              <a:rPr lang="en-US" sz="2000" dirty="0">
                <a:solidFill>
                  <a:srgbClr val="3A3838"/>
                </a:solidFill>
                <a:latin typeface="Segoe UI"/>
                <a:ea typeface="Segoe UI Historic" panose="020B0502040204020203" pitchFamily="34" charset="0"/>
                <a:cs typeface="Segoe UI Historic" panose="020B0502040204020203" pitchFamily="34" charset="0"/>
              </a:rPr>
              <a:t>Position Budgets are:</a:t>
            </a:r>
          </a:p>
          <a:p>
            <a:pPr marL="285750" lvl="0" indent="-285750" algn="l">
              <a:buFont typeface="Wingdings" panose="05000000000000000000" pitchFamily="2" charset="2"/>
              <a:buChar char="§"/>
            </a:pPr>
            <a:r>
              <a:rPr lang="en-US" sz="2000" dirty="0">
                <a:solidFill>
                  <a:srgbClr val="3A3838"/>
                </a:solidFill>
                <a:latin typeface="Segoe UI"/>
                <a:ea typeface="Segoe UI Historic" panose="020B0502040204020203" pitchFamily="34" charset="0"/>
                <a:cs typeface="Segoe UI Historic" panose="020B0502040204020203" pitchFamily="34" charset="0"/>
              </a:rPr>
              <a:t>Created for filled and unfilled Positions</a:t>
            </a:r>
          </a:p>
          <a:p>
            <a:pPr marL="285750" lvl="0" indent="-285750" algn="l">
              <a:buFont typeface="Wingdings" panose="05000000000000000000" pitchFamily="2" charset="2"/>
              <a:buChar char="§"/>
            </a:pPr>
            <a:r>
              <a:rPr lang="en-US" sz="2000" dirty="0">
                <a:solidFill>
                  <a:srgbClr val="3A3838"/>
                </a:solidFill>
                <a:latin typeface="Segoe UI"/>
                <a:ea typeface="Segoe UI Historic" panose="020B0502040204020203" pitchFamily="34" charset="0"/>
                <a:cs typeface="Segoe UI Historic" panose="020B0502040204020203" pitchFamily="34" charset="0"/>
              </a:rPr>
              <a:t>Budgeted on a fiscal year basis</a:t>
            </a:r>
          </a:p>
          <a:p>
            <a:pPr marL="971550" lvl="1" indent="-285750" algn="l">
              <a:buFont typeface="Wingdings" pitchFamily="2" charset="2"/>
              <a:buChar char="§"/>
            </a:pPr>
            <a:r>
              <a:rPr lang="en-US" dirty="0">
                <a:solidFill>
                  <a:srgbClr val="3A3838"/>
                </a:solidFill>
                <a:latin typeface="Segoe UI"/>
                <a:ea typeface="Segoe UI Historic" panose="020B0502040204020203" pitchFamily="34" charset="0"/>
                <a:cs typeface="Segoe UI Historic" panose="020B0502040204020203" pitchFamily="34" charset="0"/>
              </a:rPr>
              <a:t>Include Salary and Fringe (optional)</a:t>
            </a:r>
          </a:p>
          <a:p>
            <a:pPr marL="971550" lvl="1" indent="-285750" algn="l">
              <a:buFont typeface="Wingdings" pitchFamily="2" charset="2"/>
              <a:buChar char="§"/>
            </a:pPr>
            <a:r>
              <a:rPr lang="en-US" dirty="0">
                <a:solidFill>
                  <a:srgbClr val="3A3838"/>
                </a:solidFill>
                <a:latin typeface="Segoe UI"/>
                <a:ea typeface="Segoe UI Historic" panose="020B0502040204020203" pitchFamily="34" charset="0"/>
                <a:cs typeface="Segoe UI Historic" panose="020B0502040204020203" pitchFamily="34" charset="0"/>
              </a:rPr>
              <a:t>Include Position Budget lines that represent the allocation to different combinations of Worktags</a:t>
            </a:r>
          </a:p>
          <a:p>
            <a:pPr algn="l"/>
            <a:r>
              <a:rPr lang="en-US" sz="2000" dirty="0">
                <a:solidFill>
                  <a:srgbClr val="3A3838"/>
                </a:solidFill>
                <a:latin typeface="Segoe UI"/>
                <a:ea typeface="Segoe UI Historic" panose="020B0502040204020203" pitchFamily="34" charset="0"/>
                <a:cs typeface="Segoe UI Historic" panose="020B0502040204020203" pitchFamily="34" charset="0"/>
              </a:rPr>
              <a:t>Position Budgets may also need to be amended for various reasons.</a:t>
            </a:r>
          </a:p>
          <a:p>
            <a:pPr algn="l"/>
            <a:r>
              <a:rPr lang="en-US" sz="2000" dirty="0">
                <a:solidFill>
                  <a:srgbClr val="3A3838"/>
                </a:solidFill>
                <a:latin typeface="Segoe UI"/>
                <a:ea typeface="Segoe UI Historic" panose="020B0502040204020203" pitchFamily="34" charset="0"/>
                <a:cs typeface="Segoe UI Historic" panose="020B0502040204020203" pitchFamily="34" charset="0"/>
              </a:rPr>
              <a:t>Similar to Financial Budgets, approved Position Budgets can only be changed via Position Budget Amendment.</a:t>
            </a:r>
          </a:p>
          <a:p>
            <a:pPr algn="l"/>
            <a:r>
              <a:rPr lang="en-US" sz="2000" dirty="0">
                <a:solidFill>
                  <a:srgbClr val="3A3838"/>
                </a:solidFill>
                <a:latin typeface="Segoe UI"/>
                <a:ea typeface="Segoe UI Historic" panose="020B0502040204020203" pitchFamily="34" charset="0"/>
                <a:cs typeface="Segoe UI Historic" panose="020B0502040204020203" pitchFamily="34" charset="0"/>
              </a:rPr>
              <a:t>Position Budget policy is set by area leadership, please contact your AFO with questions regarding your area’s approach for position budgeting</a:t>
            </a:r>
          </a:p>
          <a:p>
            <a:pPr marL="228600" algn="l"/>
            <a:endParaRPr lang="en-US" dirty="0">
              <a:solidFill>
                <a:srgbClr val="3A3838"/>
              </a:solidFill>
              <a:latin typeface="Segoe UI"/>
              <a:ea typeface="Segoe UI Historic" panose="020B0502040204020203" pitchFamily="34" charset="0"/>
              <a:cs typeface="Segoe UI Historic" panose="020B0502040204020203"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dirty="0">
              <a:solidFill>
                <a:schemeClr val="tx1">
                  <a:lumMod val="65000"/>
                  <a:lumOff val="35000"/>
                </a:schemeClr>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417459"/>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spTree>
    <p:extLst>
      <p:ext uri="{BB962C8B-B14F-4D97-AF65-F5344CB8AC3E}">
        <p14:creationId xmlns:p14="http://schemas.microsoft.com/office/powerpoint/2010/main" val="23539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1371600" y="479054"/>
            <a:ext cx="7077456" cy="914400"/>
          </a:xfrm>
        </p:spPr>
        <p:txBody>
          <a:bodyPr lIns="0" rIns="0">
            <a:noAutofit/>
          </a:bodyPr>
          <a:lstStyle/>
          <a:p>
            <a:pPr algn="l"/>
            <a:r>
              <a:rPr lang="en-US" sz="4800" b="1" spc="-150" dirty="0">
                <a:solidFill>
                  <a:schemeClr val="tx1">
                    <a:lumMod val="75000"/>
                    <a:lumOff val="25000"/>
                  </a:schemeClr>
                </a:solidFill>
                <a:latin typeface="Corbel" panose="020B0503020204020204" pitchFamily="34" charset="0"/>
                <a:cs typeface="Calibri" panose="020F0502020204030204" pitchFamily="34" charset="0"/>
              </a:rPr>
              <a:t>Position Budget Overview</a:t>
            </a:r>
          </a:p>
        </p:txBody>
      </p:sp>
      <p:sp>
        <p:nvSpPr>
          <p:cNvPr id="6" name="Subtitle 2">
            <a:extLst>
              <a:ext uri="{FF2B5EF4-FFF2-40B4-BE49-F238E27FC236}">
                <a16:creationId xmlns:a16="http://schemas.microsoft.com/office/drawing/2014/main" id="{EEF0D0AF-BA9D-BA4C-AB3F-F8D9E7955440}"/>
              </a:ext>
            </a:extLst>
          </p:cNvPr>
          <p:cNvSpPr txBox="1">
            <a:spLocks/>
          </p:cNvSpPr>
          <p:nvPr/>
        </p:nvSpPr>
        <p:spPr>
          <a:xfrm>
            <a:off x="1280159" y="1577229"/>
            <a:ext cx="10016836" cy="4225877"/>
          </a:xfrm>
          <a:prstGeom prst="rect">
            <a:avLst/>
          </a:prstGeom>
        </p:spPr>
        <p:txBody>
          <a:bodyPr vert="horz" lIns="9144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28600" algn="l"/>
            <a:endParaRPr lang="en-US" dirty="0">
              <a:solidFill>
                <a:srgbClr val="3A3838"/>
              </a:solidFill>
              <a:latin typeface="Segoe UI"/>
              <a:ea typeface="Segoe UI Historic" panose="020B0502040204020203" pitchFamily="34" charset="0"/>
              <a:cs typeface="Segoe UI Historic" panose="020B0502040204020203"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b="1" dirty="0">
              <a:solidFill>
                <a:srgbClr val="9E0605"/>
              </a:solidFill>
              <a:latin typeface="Corbel" panose="020B0503020204020204" pitchFamily="34" charset="0"/>
            </a:endParaRPr>
          </a:p>
          <a:p>
            <a:pPr algn="l"/>
            <a:endParaRPr lang="en-US" dirty="0">
              <a:solidFill>
                <a:schemeClr val="tx1">
                  <a:lumMod val="65000"/>
                  <a:lumOff val="35000"/>
                </a:schemeClr>
              </a:solidFill>
              <a:latin typeface="Corbel" panose="020B0503020204020204" pitchFamily="34" charset="0"/>
            </a:endParaRPr>
          </a:p>
        </p:txBody>
      </p:sp>
      <p:sp>
        <p:nvSpPr>
          <p:cNvPr id="8" name="Rectangle 7">
            <a:extLst>
              <a:ext uri="{FF2B5EF4-FFF2-40B4-BE49-F238E27FC236}">
                <a16:creationId xmlns:a16="http://schemas.microsoft.com/office/drawing/2014/main" id="{9A08752B-3956-1B49-A67C-A87B88B39B90}"/>
              </a:ext>
            </a:extLst>
          </p:cNvPr>
          <p:cNvSpPr/>
          <p:nvPr/>
        </p:nvSpPr>
        <p:spPr>
          <a:xfrm>
            <a:off x="1371600" y="1417459"/>
            <a:ext cx="365294" cy="4571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sp>
        <p:nvSpPr>
          <p:cNvPr id="13" name="TextBox 12">
            <a:extLst>
              <a:ext uri="{FF2B5EF4-FFF2-40B4-BE49-F238E27FC236}">
                <a16:creationId xmlns:a16="http://schemas.microsoft.com/office/drawing/2014/main" id="{63FF6131-3717-7C46-978F-6EE11238A91F}"/>
              </a:ext>
            </a:extLst>
          </p:cNvPr>
          <p:cNvSpPr txBox="1"/>
          <p:nvPr/>
        </p:nvSpPr>
        <p:spPr>
          <a:xfrm>
            <a:off x="11027664" y="217444"/>
            <a:ext cx="987552" cy="523220"/>
          </a:xfrm>
          <a:prstGeom prst="rect">
            <a:avLst/>
          </a:prstGeom>
          <a:noFill/>
          <a:ln>
            <a:noFill/>
          </a:ln>
        </p:spPr>
        <p:txBody>
          <a:bodyPr wrap="square" rtlCol="0">
            <a:spAutoFit/>
          </a:bodyPr>
          <a:lstStyle/>
          <a:p>
            <a:r>
              <a:rPr lang="en-US" sz="2800" b="1" dirty="0">
                <a:solidFill>
                  <a:schemeClr val="bg2">
                    <a:lumMod val="90000"/>
                  </a:schemeClr>
                </a:solidFill>
                <a:latin typeface="Corbel" panose="020B0503020204020204" pitchFamily="34" charset="0"/>
              </a:rPr>
              <a:t>WSU</a:t>
            </a:r>
          </a:p>
        </p:txBody>
      </p:sp>
      <p:sp>
        <p:nvSpPr>
          <p:cNvPr id="9" name="Subtitle 2">
            <a:extLst>
              <a:ext uri="{FF2B5EF4-FFF2-40B4-BE49-F238E27FC236}">
                <a16:creationId xmlns:a16="http://schemas.microsoft.com/office/drawing/2014/main" id="{EEF0D0AF-BA9D-BA4C-AB3F-F8D9E7955440}"/>
              </a:ext>
            </a:extLst>
          </p:cNvPr>
          <p:cNvSpPr txBox="1">
            <a:spLocks/>
          </p:cNvSpPr>
          <p:nvPr/>
        </p:nvSpPr>
        <p:spPr>
          <a:xfrm>
            <a:off x="1452879" y="2077265"/>
            <a:ext cx="7315200" cy="939210"/>
          </a:xfrm>
          <a:prstGeom prst="rect">
            <a:avLst/>
          </a:prstGeom>
        </p:spPr>
        <p:txBody>
          <a:bodyPr vert="horz" lIns="0" tIns="45720" rIns="91440" bIns="45720" numCol="1" spcCol="36576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en-US" sz="1800" dirty="0">
              <a:solidFill>
                <a:schemeClr val="bg2">
                  <a:lumMod val="25000"/>
                </a:schemeClr>
              </a:solidFill>
              <a:latin typeface="Corbel" panose="020B0503020204020204" pitchFamily="34" charset="0"/>
            </a:endParaRPr>
          </a:p>
        </p:txBody>
      </p:sp>
      <p:grpSp>
        <p:nvGrpSpPr>
          <p:cNvPr id="10" name="Group 9">
            <a:extLst>
              <a:ext uri="{FF2B5EF4-FFF2-40B4-BE49-F238E27FC236}">
                <a16:creationId xmlns:a16="http://schemas.microsoft.com/office/drawing/2014/main" id="{D68A2D79-9DA9-4280-BDBC-818201019370}"/>
              </a:ext>
            </a:extLst>
          </p:cNvPr>
          <p:cNvGrpSpPr/>
          <p:nvPr/>
        </p:nvGrpSpPr>
        <p:grpSpPr>
          <a:xfrm>
            <a:off x="1028673" y="1694516"/>
            <a:ext cx="4199368" cy="3496343"/>
            <a:chOff x="300889" y="1162210"/>
            <a:chExt cx="4199368" cy="3496343"/>
          </a:xfrm>
        </p:grpSpPr>
        <p:grpSp>
          <p:nvGrpSpPr>
            <p:cNvPr id="11" name="Group 10">
              <a:extLst>
                <a:ext uri="{FF2B5EF4-FFF2-40B4-BE49-F238E27FC236}">
                  <a16:creationId xmlns:a16="http://schemas.microsoft.com/office/drawing/2014/main" id="{C22A2643-F981-4365-B953-75F8EC0B798B}"/>
                </a:ext>
              </a:extLst>
            </p:cNvPr>
            <p:cNvGrpSpPr/>
            <p:nvPr/>
          </p:nvGrpSpPr>
          <p:grpSpPr>
            <a:xfrm>
              <a:off x="300889" y="1436552"/>
              <a:ext cx="4199368" cy="2607517"/>
              <a:chOff x="300889" y="1436552"/>
              <a:chExt cx="4199368" cy="2607517"/>
            </a:xfrm>
          </p:grpSpPr>
          <p:sp>
            <p:nvSpPr>
              <p:cNvPr id="14" name="TextBox 13">
                <a:extLst>
                  <a:ext uri="{FF2B5EF4-FFF2-40B4-BE49-F238E27FC236}">
                    <a16:creationId xmlns:a16="http://schemas.microsoft.com/office/drawing/2014/main" id="{97454B5F-807E-43A8-AFA2-159952018877}"/>
                  </a:ext>
                </a:extLst>
              </p:cNvPr>
              <p:cNvSpPr txBox="1"/>
              <p:nvPr/>
            </p:nvSpPr>
            <p:spPr>
              <a:xfrm>
                <a:off x="300889" y="3336183"/>
                <a:ext cx="4199368" cy="707886"/>
              </a:xfrm>
              <a:prstGeom prst="rect">
                <a:avLst/>
              </a:prstGeom>
              <a:noFill/>
            </p:spPr>
            <p:txBody>
              <a:bodyPr wrap="square" rtlCol="0">
                <a:spAutoFit/>
              </a:bodyPr>
              <a:lstStyle/>
              <a:p>
                <a:pPr algn="ctr"/>
                <a:endParaRPr lang="en-US" sz="2000" dirty="0"/>
              </a:p>
              <a:p>
                <a:pPr algn="ctr"/>
                <a:r>
                  <a:rPr lang="en-US" sz="2000" dirty="0"/>
                  <a:t>Position Budget Specialist</a:t>
                </a:r>
              </a:p>
            </p:txBody>
          </p:sp>
          <p:sp>
            <p:nvSpPr>
              <p:cNvPr id="15" name="Freeform 552">
                <a:extLst>
                  <a:ext uri="{FF2B5EF4-FFF2-40B4-BE49-F238E27FC236}">
                    <a16:creationId xmlns:a16="http://schemas.microsoft.com/office/drawing/2014/main" id="{E216D5FC-AD2C-4763-8D8B-7912926566D6}"/>
                  </a:ext>
                </a:extLst>
              </p:cNvPr>
              <p:cNvSpPr>
                <a:spLocks noEditPoints="1"/>
              </p:cNvSpPr>
              <p:nvPr/>
            </p:nvSpPr>
            <p:spPr bwMode="auto">
              <a:xfrm>
                <a:off x="1932908" y="1436552"/>
                <a:ext cx="935330" cy="891133"/>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3 w 512"/>
                  <a:gd name="T11" fmla="*/ 370 h 512"/>
                  <a:gd name="T12" fmla="*/ 405 w 512"/>
                  <a:gd name="T13" fmla="*/ 374 h 512"/>
                  <a:gd name="T14" fmla="*/ 398 w 512"/>
                  <a:gd name="T15" fmla="*/ 371 h 512"/>
                  <a:gd name="T16" fmla="*/ 349 w 512"/>
                  <a:gd name="T17" fmla="*/ 358 h 512"/>
                  <a:gd name="T18" fmla="*/ 316 w 512"/>
                  <a:gd name="T19" fmla="*/ 352 h 512"/>
                  <a:gd name="T20" fmla="*/ 286 w 512"/>
                  <a:gd name="T21" fmla="*/ 324 h 512"/>
                  <a:gd name="T22" fmla="*/ 290 w 512"/>
                  <a:gd name="T23" fmla="*/ 303 h 512"/>
                  <a:gd name="T24" fmla="*/ 320 w 512"/>
                  <a:gd name="T25" fmla="*/ 233 h 512"/>
                  <a:gd name="T26" fmla="*/ 311 w 512"/>
                  <a:gd name="T27" fmla="*/ 142 h 512"/>
                  <a:gd name="T28" fmla="*/ 256 w 512"/>
                  <a:gd name="T29" fmla="*/ 118 h 512"/>
                  <a:gd name="T30" fmla="*/ 256 w 512"/>
                  <a:gd name="T31" fmla="*/ 118 h 512"/>
                  <a:gd name="T32" fmla="*/ 256 w 512"/>
                  <a:gd name="T33" fmla="*/ 118 h 512"/>
                  <a:gd name="T34" fmla="*/ 256 w 512"/>
                  <a:gd name="T35" fmla="*/ 118 h 512"/>
                  <a:gd name="T36" fmla="*/ 201 w 512"/>
                  <a:gd name="T37" fmla="*/ 142 h 512"/>
                  <a:gd name="T38" fmla="*/ 192 w 512"/>
                  <a:gd name="T39" fmla="*/ 233 h 512"/>
                  <a:gd name="T40" fmla="*/ 222 w 512"/>
                  <a:gd name="T41" fmla="*/ 303 h 512"/>
                  <a:gd name="T42" fmla="*/ 225 w 512"/>
                  <a:gd name="T43" fmla="*/ 324 h 512"/>
                  <a:gd name="T44" fmla="*/ 196 w 512"/>
                  <a:gd name="T45" fmla="*/ 352 h 512"/>
                  <a:gd name="T46" fmla="*/ 163 w 512"/>
                  <a:gd name="T47" fmla="*/ 358 h 512"/>
                  <a:gd name="T48" fmla="*/ 114 w 512"/>
                  <a:gd name="T49" fmla="*/ 371 h 512"/>
                  <a:gd name="T50" fmla="*/ 107 w 512"/>
                  <a:gd name="T51" fmla="*/ 374 h 512"/>
                  <a:gd name="T52" fmla="*/ 99 w 512"/>
                  <a:gd name="T53" fmla="*/ 370 h 512"/>
                  <a:gd name="T54" fmla="*/ 100 w 512"/>
                  <a:gd name="T55" fmla="*/ 355 h 512"/>
                  <a:gd name="T56" fmla="*/ 160 w 512"/>
                  <a:gd name="T57" fmla="*/ 337 h 512"/>
                  <a:gd name="T58" fmla="*/ 188 w 512"/>
                  <a:gd name="T59" fmla="*/ 332 h 512"/>
                  <a:gd name="T60" fmla="*/ 205 w 512"/>
                  <a:gd name="T61" fmla="*/ 318 h 512"/>
                  <a:gd name="T62" fmla="*/ 205 w 512"/>
                  <a:gd name="T63" fmla="*/ 316 h 512"/>
                  <a:gd name="T64" fmla="*/ 171 w 512"/>
                  <a:gd name="T65" fmla="*/ 237 h 512"/>
                  <a:gd name="T66" fmla="*/ 184 w 512"/>
                  <a:gd name="T67" fmla="*/ 128 h 512"/>
                  <a:gd name="T68" fmla="*/ 256 w 512"/>
                  <a:gd name="T69" fmla="*/ 96 h 512"/>
                  <a:gd name="T70" fmla="*/ 256 w 512"/>
                  <a:gd name="T71" fmla="*/ 96 h 512"/>
                  <a:gd name="T72" fmla="*/ 328 w 512"/>
                  <a:gd name="T73" fmla="*/ 128 h 512"/>
                  <a:gd name="T74" fmla="*/ 341 w 512"/>
                  <a:gd name="T75" fmla="*/ 237 h 512"/>
                  <a:gd name="T76" fmla="*/ 307 w 512"/>
                  <a:gd name="T77" fmla="*/ 316 h 512"/>
                  <a:gd name="T78" fmla="*/ 307 w 512"/>
                  <a:gd name="T79" fmla="*/ 318 h 512"/>
                  <a:gd name="T80" fmla="*/ 324 w 512"/>
                  <a:gd name="T81" fmla="*/ 332 h 512"/>
                  <a:gd name="T82" fmla="*/ 352 w 512"/>
                  <a:gd name="T83" fmla="*/ 337 h 512"/>
                  <a:gd name="T84" fmla="*/ 412 w 512"/>
                  <a:gd name="T85" fmla="*/ 355 h 512"/>
                  <a:gd name="T86" fmla="*/ 413 w 512"/>
                  <a:gd name="T87" fmla="*/ 3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2" h="512">
                    <a:moveTo>
                      <a:pt x="256" y="0"/>
                    </a:moveTo>
                    <a:cubicBezTo>
                      <a:pt x="115" y="0"/>
                      <a:pt x="0" y="115"/>
                      <a:pt x="0" y="256"/>
                    </a:cubicBezTo>
                    <a:cubicBezTo>
                      <a:pt x="0" y="398"/>
                      <a:pt x="115" y="512"/>
                      <a:pt x="256" y="512"/>
                    </a:cubicBezTo>
                    <a:cubicBezTo>
                      <a:pt x="397" y="512"/>
                      <a:pt x="512" y="398"/>
                      <a:pt x="512" y="256"/>
                    </a:cubicBezTo>
                    <a:cubicBezTo>
                      <a:pt x="512" y="115"/>
                      <a:pt x="397" y="0"/>
                      <a:pt x="256" y="0"/>
                    </a:cubicBezTo>
                    <a:close/>
                    <a:moveTo>
                      <a:pt x="413" y="370"/>
                    </a:moveTo>
                    <a:cubicBezTo>
                      <a:pt x="411" y="372"/>
                      <a:pt x="408" y="374"/>
                      <a:pt x="405" y="374"/>
                    </a:cubicBezTo>
                    <a:cubicBezTo>
                      <a:pt x="403" y="374"/>
                      <a:pt x="400" y="373"/>
                      <a:pt x="398" y="371"/>
                    </a:cubicBezTo>
                    <a:cubicBezTo>
                      <a:pt x="391" y="364"/>
                      <a:pt x="366" y="361"/>
                      <a:pt x="349" y="358"/>
                    </a:cubicBezTo>
                    <a:cubicBezTo>
                      <a:pt x="335" y="356"/>
                      <a:pt x="324" y="355"/>
                      <a:pt x="316" y="352"/>
                    </a:cubicBezTo>
                    <a:cubicBezTo>
                      <a:pt x="301" y="346"/>
                      <a:pt x="290" y="336"/>
                      <a:pt x="286" y="324"/>
                    </a:cubicBezTo>
                    <a:cubicBezTo>
                      <a:pt x="284" y="317"/>
                      <a:pt x="285" y="310"/>
                      <a:pt x="290" y="303"/>
                    </a:cubicBezTo>
                    <a:cubicBezTo>
                      <a:pt x="301" y="288"/>
                      <a:pt x="314" y="258"/>
                      <a:pt x="320" y="233"/>
                    </a:cubicBezTo>
                    <a:cubicBezTo>
                      <a:pt x="330" y="192"/>
                      <a:pt x="327" y="162"/>
                      <a:pt x="311" y="142"/>
                    </a:cubicBezTo>
                    <a:cubicBezTo>
                      <a:pt x="291" y="117"/>
                      <a:pt x="257" y="118"/>
                      <a:pt x="256" y="118"/>
                    </a:cubicBezTo>
                    <a:cubicBezTo>
                      <a:pt x="256" y="118"/>
                      <a:pt x="256" y="118"/>
                      <a:pt x="256" y="118"/>
                    </a:cubicBezTo>
                    <a:cubicBezTo>
                      <a:pt x="256" y="118"/>
                      <a:pt x="256" y="118"/>
                      <a:pt x="256" y="118"/>
                    </a:cubicBezTo>
                    <a:cubicBezTo>
                      <a:pt x="256" y="118"/>
                      <a:pt x="256" y="118"/>
                      <a:pt x="256" y="118"/>
                    </a:cubicBezTo>
                    <a:cubicBezTo>
                      <a:pt x="255" y="118"/>
                      <a:pt x="220" y="117"/>
                      <a:pt x="201" y="142"/>
                    </a:cubicBezTo>
                    <a:cubicBezTo>
                      <a:pt x="185" y="162"/>
                      <a:pt x="182" y="192"/>
                      <a:pt x="192" y="233"/>
                    </a:cubicBezTo>
                    <a:cubicBezTo>
                      <a:pt x="198" y="258"/>
                      <a:pt x="211" y="288"/>
                      <a:pt x="222" y="303"/>
                    </a:cubicBezTo>
                    <a:cubicBezTo>
                      <a:pt x="226" y="310"/>
                      <a:pt x="228" y="317"/>
                      <a:pt x="225" y="324"/>
                    </a:cubicBezTo>
                    <a:cubicBezTo>
                      <a:pt x="222" y="336"/>
                      <a:pt x="211" y="346"/>
                      <a:pt x="196" y="352"/>
                    </a:cubicBezTo>
                    <a:cubicBezTo>
                      <a:pt x="188" y="355"/>
                      <a:pt x="177" y="356"/>
                      <a:pt x="163" y="358"/>
                    </a:cubicBezTo>
                    <a:cubicBezTo>
                      <a:pt x="145" y="361"/>
                      <a:pt x="121" y="364"/>
                      <a:pt x="114" y="371"/>
                    </a:cubicBezTo>
                    <a:cubicBezTo>
                      <a:pt x="112" y="373"/>
                      <a:pt x="109" y="374"/>
                      <a:pt x="107" y="374"/>
                    </a:cubicBezTo>
                    <a:cubicBezTo>
                      <a:pt x="104" y="374"/>
                      <a:pt x="101" y="372"/>
                      <a:pt x="99" y="370"/>
                    </a:cubicBezTo>
                    <a:cubicBezTo>
                      <a:pt x="95" y="366"/>
                      <a:pt x="95" y="359"/>
                      <a:pt x="100" y="355"/>
                    </a:cubicBezTo>
                    <a:cubicBezTo>
                      <a:pt x="112" y="344"/>
                      <a:pt x="136" y="341"/>
                      <a:pt x="160" y="337"/>
                    </a:cubicBezTo>
                    <a:cubicBezTo>
                      <a:pt x="171" y="335"/>
                      <a:pt x="183" y="334"/>
                      <a:pt x="188" y="332"/>
                    </a:cubicBezTo>
                    <a:cubicBezTo>
                      <a:pt x="198" y="328"/>
                      <a:pt x="204" y="322"/>
                      <a:pt x="205" y="318"/>
                    </a:cubicBezTo>
                    <a:cubicBezTo>
                      <a:pt x="205" y="317"/>
                      <a:pt x="205" y="317"/>
                      <a:pt x="205" y="316"/>
                    </a:cubicBezTo>
                    <a:cubicBezTo>
                      <a:pt x="192" y="298"/>
                      <a:pt x="178" y="265"/>
                      <a:pt x="171" y="237"/>
                    </a:cubicBezTo>
                    <a:cubicBezTo>
                      <a:pt x="160" y="190"/>
                      <a:pt x="164" y="153"/>
                      <a:pt x="184" y="128"/>
                    </a:cubicBezTo>
                    <a:cubicBezTo>
                      <a:pt x="210" y="96"/>
                      <a:pt x="252" y="96"/>
                      <a:pt x="256" y="96"/>
                    </a:cubicBezTo>
                    <a:cubicBezTo>
                      <a:pt x="256" y="96"/>
                      <a:pt x="256" y="96"/>
                      <a:pt x="256" y="96"/>
                    </a:cubicBezTo>
                    <a:cubicBezTo>
                      <a:pt x="258" y="96"/>
                      <a:pt x="301" y="96"/>
                      <a:pt x="328" y="128"/>
                    </a:cubicBezTo>
                    <a:cubicBezTo>
                      <a:pt x="348" y="153"/>
                      <a:pt x="352" y="190"/>
                      <a:pt x="341" y="237"/>
                    </a:cubicBezTo>
                    <a:cubicBezTo>
                      <a:pt x="334" y="265"/>
                      <a:pt x="320" y="298"/>
                      <a:pt x="307" y="316"/>
                    </a:cubicBezTo>
                    <a:cubicBezTo>
                      <a:pt x="307" y="317"/>
                      <a:pt x="306" y="317"/>
                      <a:pt x="307" y="318"/>
                    </a:cubicBezTo>
                    <a:cubicBezTo>
                      <a:pt x="308" y="322"/>
                      <a:pt x="314" y="328"/>
                      <a:pt x="324" y="332"/>
                    </a:cubicBezTo>
                    <a:cubicBezTo>
                      <a:pt x="329" y="334"/>
                      <a:pt x="341" y="335"/>
                      <a:pt x="352" y="337"/>
                    </a:cubicBezTo>
                    <a:cubicBezTo>
                      <a:pt x="375" y="341"/>
                      <a:pt x="400" y="344"/>
                      <a:pt x="412" y="355"/>
                    </a:cubicBezTo>
                    <a:cubicBezTo>
                      <a:pt x="417" y="359"/>
                      <a:pt x="417" y="366"/>
                      <a:pt x="413" y="370"/>
                    </a:cubicBezTo>
                    <a:close/>
                  </a:path>
                </a:pathLst>
              </a:custGeom>
              <a:solidFill>
                <a:srgbClr val="00999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 name="Rectangle 15">
                <a:extLst>
                  <a:ext uri="{FF2B5EF4-FFF2-40B4-BE49-F238E27FC236}">
                    <a16:creationId xmlns:a16="http://schemas.microsoft.com/office/drawing/2014/main" id="{E46552BD-C660-4F69-9F3C-E1C0BF70C660}"/>
                  </a:ext>
                </a:extLst>
              </p:cNvPr>
              <p:cNvSpPr/>
              <p:nvPr/>
            </p:nvSpPr>
            <p:spPr>
              <a:xfrm>
                <a:off x="552375" y="2410244"/>
                <a:ext cx="3732415" cy="1000274"/>
              </a:xfrm>
              <a:prstGeom prst="rect">
                <a:avLst/>
              </a:prstGeom>
            </p:spPr>
            <p:txBody>
              <a:bodyPr wrap="square">
                <a:spAutoFit/>
              </a:bodyPr>
              <a:lstStyle/>
              <a:p>
                <a:pPr lvl="0" algn="ctr" defTabSz="1219170">
                  <a:lnSpc>
                    <a:spcPct val="90000"/>
                  </a:lnSpc>
                  <a:spcAft>
                    <a:spcPts val="300"/>
                  </a:spcAft>
                  <a:defRPr/>
                </a:pPr>
                <a:r>
                  <a:rPr lang="en-US" sz="2000" b="1" dirty="0">
                    <a:solidFill>
                      <a:srgbClr val="000000"/>
                    </a:solidFill>
                    <a:cs typeface="Frutiger Next Pro Medium"/>
                    <a:sym typeface="Frutiger Next Pro Medium" charset="0"/>
                  </a:rPr>
                  <a:t>Initiator:</a:t>
                </a:r>
              </a:p>
              <a:p>
                <a:pPr lvl="0" algn="ctr" defTabSz="1219170">
                  <a:lnSpc>
                    <a:spcPct val="90000"/>
                  </a:lnSpc>
                  <a:spcAft>
                    <a:spcPts val="300"/>
                  </a:spcAft>
                  <a:defRPr/>
                </a:pPr>
                <a:r>
                  <a:rPr lang="en-US" sz="2000" dirty="0">
                    <a:cs typeface="Frutiger Next Pro Medium"/>
                    <a:sym typeface="Frutiger Next Pro Medium" charset="0"/>
                  </a:rPr>
                  <a:t>Who </a:t>
                </a:r>
                <a:r>
                  <a:rPr lang="en-US" sz="2000" dirty="0">
                    <a:solidFill>
                      <a:srgbClr val="C00000"/>
                    </a:solidFill>
                    <a:cs typeface="Frutiger Next Pro Medium"/>
                    <a:sym typeface="Frutiger Next Pro Medium" charset="0"/>
                  </a:rPr>
                  <a:t>creates </a:t>
                </a:r>
              </a:p>
              <a:p>
                <a:pPr lvl="0" algn="ctr" defTabSz="1219170">
                  <a:lnSpc>
                    <a:spcPct val="90000"/>
                  </a:lnSpc>
                  <a:spcAft>
                    <a:spcPts val="300"/>
                  </a:spcAft>
                  <a:defRPr/>
                </a:pPr>
                <a:r>
                  <a:rPr lang="en-US" sz="2000" dirty="0">
                    <a:solidFill>
                      <a:srgbClr val="000000"/>
                    </a:solidFill>
                    <a:cs typeface="Frutiger Next Pro Medium"/>
                    <a:sym typeface="Frutiger Next Pro Medium" charset="0"/>
                  </a:rPr>
                  <a:t>Position Budgets &amp; Amendments:</a:t>
                </a:r>
                <a:endParaRPr lang="en-US" sz="2000" dirty="0"/>
              </a:p>
            </p:txBody>
          </p:sp>
        </p:grpSp>
        <p:sp>
          <p:nvSpPr>
            <p:cNvPr id="12" name="Rectangle 11">
              <a:extLst>
                <a:ext uri="{FF2B5EF4-FFF2-40B4-BE49-F238E27FC236}">
                  <a16:creationId xmlns:a16="http://schemas.microsoft.com/office/drawing/2014/main" id="{85E0953A-E1F2-495D-847A-825F3D8D7085}"/>
                </a:ext>
              </a:extLst>
            </p:cNvPr>
            <p:cNvSpPr/>
            <p:nvPr/>
          </p:nvSpPr>
          <p:spPr>
            <a:xfrm>
              <a:off x="424704" y="1162210"/>
              <a:ext cx="3951739" cy="3496343"/>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D68A2D79-9DA9-4280-BDBC-818201019370}"/>
              </a:ext>
            </a:extLst>
          </p:cNvPr>
          <p:cNvGrpSpPr/>
          <p:nvPr/>
        </p:nvGrpSpPr>
        <p:grpSpPr>
          <a:xfrm>
            <a:off x="6517133" y="1644778"/>
            <a:ext cx="4199368" cy="3496343"/>
            <a:chOff x="300889" y="1162210"/>
            <a:chExt cx="4199368" cy="3496343"/>
          </a:xfrm>
        </p:grpSpPr>
        <p:grpSp>
          <p:nvGrpSpPr>
            <p:cNvPr id="18" name="Group 17">
              <a:extLst>
                <a:ext uri="{FF2B5EF4-FFF2-40B4-BE49-F238E27FC236}">
                  <a16:creationId xmlns:a16="http://schemas.microsoft.com/office/drawing/2014/main" id="{C22A2643-F981-4365-B953-75F8EC0B798B}"/>
                </a:ext>
              </a:extLst>
            </p:cNvPr>
            <p:cNvGrpSpPr/>
            <p:nvPr/>
          </p:nvGrpSpPr>
          <p:grpSpPr>
            <a:xfrm>
              <a:off x="300889" y="1436552"/>
              <a:ext cx="4199368" cy="2607517"/>
              <a:chOff x="300889" y="1436552"/>
              <a:chExt cx="4199368" cy="2607517"/>
            </a:xfrm>
          </p:grpSpPr>
          <p:sp>
            <p:nvSpPr>
              <p:cNvPr id="20" name="TextBox 19">
                <a:extLst>
                  <a:ext uri="{FF2B5EF4-FFF2-40B4-BE49-F238E27FC236}">
                    <a16:creationId xmlns:a16="http://schemas.microsoft.com/office/drawing/2014/main" id="{97454B5F-807E-43A8-AFA2-159952018877}"/>
                  </a:ext>
                </a:extLst>
              </p:cNvPr>
              <p:cNvSpPr txBox="1"/>
              <p:nvPr/>
            </p:nvSpPr>
            <p:spPr>
              <a:xfrm>
                <a:off x="300889" y="3336183"/>
                <a:ext cx="4199368" cy="707886"/>
              </a:xfrm>
              <a:prstGeom prst="rect">
                <a:avLst/>
              </a:prstGeom>
              <a:noFill/>
            </p:spPr>
            <p:txBody>
              <a:bodyPr wrap="square" rtlCol="0">
                <a:spAutoFit/>
              </a:bodyPr>
              <a:lstStyle/>
              <a:p>
                <a:pPr algn="ctr"/>
                <a:endParaRPr lang="en-US" sz="2000" dirty="0"/>
              </a:p>
              <a:p>
                <a:pPr algn="ctr"/>
                <a:r>
                  <a:rPr lang="en-US" sz="2000" dirty="0"/>
                  <a:t>Position Budget Manager</a:t>
                </a:r>
              </a:p>
            </p:txBody>
          </p:sp>
          <p:sp>
            <p:nvSpPr>
              <p:cNvPr id="21" name="Freeform 552">
                <a:extLst>
                  <a:ext uri="{FF2B5EF4-FFF2-40B4-BE49-F238E27FC236}">
                    <a16:creationId xmlns:a16="http://schemas.microsoft.com/office/drawing/2014/main" id="{E216D5FC-AD2C-4763-8D8B-7912926566D6}"/>
                  </a:ext>
                </a:extLst>
              </p:cNvPr>
              <p:cNvSpPr>
                <a:spLocks noEditPoints="1"/>
              </p:cNvSpPr>
              <p:nvPr/>
            </p:nvSpPr>
            <p:spPr bwMode="auto">
              <a:xfrm>
                <a:off x="1932908" y="1436552"/>
                <a:ext cx="935330" cy="891133"/>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3 w 512"/>
                  <a:gd name="T11" fmla="*/ 370 h 512"/>
                  <a:gd name="T12" fmla="*/ 405 w 512"/>
                  <a:gd name="T13" fmla="*/ 374 h 512"/>
                  <a:gd name="T14" fmla="*/ 398 w 512"/>
                  <a:gd name="T15" fmla="*/ 371 h 512"/>
                  <a:gd name="T16" fmla="*/ 349 w 512"/>
                  <a:gd name="T17" fmla="*/ 358 h 512"/>
                  <a:gd name="T18" fmla="*/ 316 w 512"/>
                  <a:gd name="T19" fmla="*/ 352 h 512"/>
                  <a:gd name="T20" fmla="*/ 286 w 512"/>
                  <a:gd name="T21" fmla="*/ 324 h 512"/>
                  <a:gd name="T22" fmla="*/ 290 w 512"/>
                  <a:gd name="T23" fmla="*/ 303 h 512"/>
                  <a:gd name="T24" fmla="*/ 320 w 512"/>
                  <a:gd name="T25" fmla="*/ 233 h 512"/>
                  <a:gd name="T26" fmla="*/ 311 w 512"/>
                  <a:gd name="T27" fmla="*/ 142 h 512"/>
                  <a:gd name="T28" fmla="*/ 256 w 512"/>
                  <a:gd name="T29" fmla="*/ 118 h 512"/>
                  <a:gd name="T30" fmla="*/ 256 w 512"/>
                  <a:gd name="T31" fmla="*/ 118 h 512"/>
                  <a:gd name="T32" fmla="*/ 256 w 512"/>
                  <a:gd name="T33" fmla="*/ 118 h 512"/>
                  <a:gd name="T34" fmla="*/ 256 w 512"/>
                  <a:gd name="T35" fmla="*/ 118 h 512"/>
                  <a:gd name="T36" fmla="*/ 201 w 512"/>
                  <a:gd name="T37" fmla="*/ 142 h 512"/>
                  <a:gd name="T38" fmla="*/ 192 w 512"/>
                  <a:gd name="T39" fmla="*/ 233 h 512"/>
                  <a:gd name="T40" fmla="*/ 222 w 512"/>
                  <a:gd name="T41" fmla="*/ 303 h 512"/>
                  <a:gd name="T42" fmla="*/ 225 w 512"/>
                  <a:gd name="T43" fmla="*/ 324 h 512"/>
                  <a:gd name="T44" fmla="*/ 196 w 512"/>
                  <a:gd name="T45" fmla="*/ 352 h 512"/>
                  <a:gd name="T46" fmla="*/ 163 w 512"/>
                  <a:gd name="T47" fmla="*/ 358 h 512"/>
                  <a:gd name="T48" fmla="*/ 114 w 512"/>
                  <a:gd name="T49" fmla="*/ 371 h 512"/>
                  <a:gd name="T50" fmla="*/ 107 w 512"/>
                  <a:gd name="T51" fmla="*/ 374 h 512"/>
                  <a:gd name="T52" fmla="*/ 99 w 512"/>
                  <a:gd name="T53" fmla="*/ 370 h 512"/>
                  <a:gd name="T54" fmla="*/ 100 w 512"/>
                  <a:gd name="T55" fmla="*/ 355 h 512"/>
                  <a:gd name="T56" fmla="*/ 160 w 512"/>
                  <a:gd name="T57" fmla="*/ 337 h 512"/>
                  <a:gd name="T58" fmla="*/ 188 w 512"/>
                  <a:gd name="T59" fmla="*/ 332 h 512"/>
                  <a:gd name="T60" fmla="*/ 205 w 512"/>
                  <a:gd name="T61" fmla="*/ 318 h 512"/>
                  <a:gd name="T62" fmla="*/ 205 w 512"/>
                  <a:gd name="T63" fmla="*/ 316 h 512"/>
                  <a:gd name="T64" fmla="*/ 171 w 512"/>
                  <a:gd name="T65" fmla="*/ 237 h 512"/>
                  <a:gd name="T66" fmla="*/ 184 w 512"/>
                  <a:gd name="T67" fmla="*/ 128 h 512"/>
                  <a:gd name="T68" fmla="*/ 256 w 512"/>
                  <a:gd name="T69" fmla="*/ 96 h 512"/>
                  <a:gd name="T70" fmla="*/ 256 w 512"/>
                  <a:gd name="T71" fmla="*/ 96 h 512"/>
                  <a:gd name="T72" fmla="*/ 328 w 512"/>
                  <a:gd name="T73" fmla="*/ 128 h 512"/>
                  <a:gd name="T74" fmla="*/ 341 w 512"/>
                  <a:gd name="T75" fmla="*/ 237 h 512"/>
                  <a:gd name="T76" fmla="*/ 307 w 512"/>
                  <a:gd name="T77" fmla="*/ 316 h 512"/>
                  <a:gd name="T78" fmla="*/ 307 w 512"/>
                  <a:gd name="T79" fmla="*/ 318 h 512"/>
                  <a:gd name="T80" fmla="*/ 324 w 512"/>
                  <a:gd name="T81" fmla="*/ 332 h 512"/>
                  <a:gd name="T82" fmla="*/ 352 w 512"/>
                  <a:gd name="T83" fmla="*/ 337 h 512"/>
                  <a:gd name="T84" fmla="*/ 412 w 512"/>
                  <a:gd name="T85" fmla="*/ 355 h 512"/>
                  <a:gd name="T86" fmla="*/ 413 w 512"/>
                  <a:gd name="T87" fmla="*/ 3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2" h="512">
                    <a:moveTo>
                      <a:pt x="256" y="0"/>
                    </a:moveTo>
                    <a:cubicBezTo>
                      <a:pt x="115" y="0"/>
                      <a:pt x="0" y="115"/>
                      <a:pt x="0" y="256"/>
                    </a:cubicBezTo>
                    <a:cubicBezTo>
                      <a:pt x="0" y="398"/>
                      <a:pt x="115" y="512"/>
                      <a:pt x="256" y="512"/>
                    </a:cubicBezTo>
                    <a:cubicBezTo>
                      <a:pt x="397" y="512"/>
                      <a:pt x="512" y="398"/>
                      <a:pt x="512" y="256"/>
                    </a:cubicBezTo>
                    <a:cubicBezTo>
                      <a:pt x="512" y="115"/>
                      <a:pt x="397" y="0"/>
                      <a:pt x="256" y="0"/>
                    </a:cubicBezTo>
                    <a:close/>
                    <a:moveTo>
                      <a:pt x="413" y="370"/>
                    </a:moveTo>
                    <a:cubicBezTo>
                      <a:pt x="411" y="372"/>
                      <a:pt x="408" y="374"/>
                      <a:pt x="405" y="374"/>
                    </a:cubicBezTo>
                    <a:cubicBezTo>
                      <a:pt x="403" y="374"/>
                      <a:pt x="400" y="373"/>
                      <a:pt x="398" y="371"/>
                    </a:cubicBezTo>
                    <a:cubicBezTo>
                      <a:pt x="391" y="364"/>
                      <a:pt x="366" y="361"/>
                      <a:pt x="349" y="358"/>
                    </a:cubicBezTo>
                    <a:cubicBezTo>
                      <a:pt x="335" y="356"/>
                      <a:pt x="324" y="355"/>
                      <a:pt x="316" y="352"/>
                    </a:cubicBezTo>
                    <a:cubicBezTo>
                      <a:pt x="301" y="346"/>
                      <a:pt x="290" y="336"/>
                      <a:pt x="286" y="324"/>
                    </a:cubicBezTo>
                    <a:cubicBezTo>
                      <a:pt x="284" y="317"/>
                      <a:pt x="285" y="310"/>
                      <a:pt x="290" y="303"/>
                    </a:cubicBezTo>
                    <a:cubicBezTo>
                      <a:pt x="301" y="288"/>
                      <a:pt x="314" y="258"/>
                      <a:pt x="320" y="233"/>
                    </a:cubicBezTo>
                    <a:cubicBezTo>
                      <a:pt x="330" y="192"/>
                      <a:pt x="327" y="162"/>
                      <a:pt x="311" y="142"/>
                    </a:cubicBezTo>
                    <a:cubicBezTo>
                      <a:pt x="291" y="117"/>
                      <a:pt x="257" y="118"/>
                      <a:pt x="256" y="118"/>
                    </a:cubicBezTo>
                    <a:cubicBezTo>
                      <a:pt x="256" y="118"/>
                      <a:pt x="256" y="118"/>
                      <a:pt x="256" y="118"/>
                    </a:cubicBezTo>
                    <a:cubicBezTo>
                      <a:pt x="256" y="118"/>
                      <a:pt x="256" y="118"/>
                      <a:pt x="256" y="118"/>
                    </a:cubicBezTo>
                    <a:cubicBezTo>
                      <a:pt x="256" y="118"/>
                      <a:pt x="256" y="118"/>
                      <a:pt x="256" y="118"/>
                    </a:cubicBezTo>
                    <a:cubicBezTo>
                      <a:pt x="255" y="118"/>
                      <a:pt x="220" y="117"/>
                      <a:pt x="201" y="142"/>
                    </a:cubicBezTo>
                    <a:cubicBezTo>
                      <a:pt x="185" y="162"/>
                      <a:pt x="182" y="192"/>
                      <a:pt x="192" y="233"/>
                    </a:cubicBezTo>
                    <a:cubicBezTo>
                      <a:pt x="198" y="258"/>
                      <a:pt x="211" y="288"/>
                      <a:pt x="222" y="303"/>
                    </a:cubicBezTo>
                    <a:cubicBezTo>
                      <a:pt x="226" y="310"/>
                      <a:pt x="228" y="317"/>
                      <a:pt x="225" y="324"/>
                    </a:cubicBezTo>
                    <a:cubicBezTo>
                      <a:pt x="222" y="336"/>
                      <a:pt x="211" y="346"/>
                      <a:pt x="196" y="352"/>
                    </a:cubicBezTo>
                    <a:cubicBezTo>
                      <a:pt x="188" y="355"/>
                      <a:pt x="177" y="356"/>
                      <a:pt x="163" y="358"/>
                    </a:cubicBezTo>
                    <a:cubicBezTo>
                      <a:pt x="145" y="361"/>
                      <a:pt x="121" y="364"/>
                      <a:pt x="114" y="371"/>
                    </a:cubicBezTo>
                    <a:cubicBezTo>
                      <a:pt x="112" y="373"/>
                      <a:pt x="109" y="374"/>
                      <a:pt x="107" y="374"/>
                    </a:cubicBezTo>
                    <a:cubicBezTo>
                      <a:pt x="104" y="374"/>
                      <a:pt x="101" y="372"/>
                      <a:pt x="99" y="370"/>
                    </a:cubicBezTo>
                    <a:cubicBezTo>
                      <a:pt x="95" y="366"/>
                      <a:pt x="95" y="359"/>
                      <a:pt x="100" y="355"/>
                    </a:cubicBezTo>
                    <a:cubicBezTo>
                      <a:pt x="112" y="344"/>
                      <a:pt x="136" y="341"/>
                      <a:pt x="160" y="337"/>
                    </a:cubicBezTo>
                    <a:cubicBezTo>
                      <a:pt x="171" y="335"/>
                      <a:pt x="183" y="334"/>
                      <a:pt x="188" y="332"/>
                    </a:cubicBezTo>
                    <a:cubicBezTo>
                      <a:pt x="198" y="328"/>
                      <a:pt x="204" y="322"/>
                      <a:pt x="205" y="318"/>
                    </a:cubicBezTo>
                    <a:cubicBezTo>
                      <a:pt x="205" y="317"/>
                      <a:pt x="205" y="317"/>
                      <a:pt x="205" y="316"/>
                    </a:cubicBezTo>
                    <a:cubicBezTo>
                      <a:pt x="192" y="298"/>
                      <a:pt x="178" y="265"/>
                      <a:pt x="171" y="237"/>
                    </a:cubicBezTo>
                    <a:cubicBezTo>
                      <a:pt x="160" y="190"/>
                      <a:pt x="164" y="153"/>
                      <a:pt x="184" y="128"/>
                    </a:cubicBezTo>
                    <a:cubicBezTo>
                      <a:pt x="210" y="96"/>
                      <a:pt x="252" y="96"/>
                      <a:pt x="256" y="96"/>
                    </a:cubicBezTo>
                    <a:cubicBezTo>
                      <a:pt x="256" y="96"/>
                      <a:pt x="256" y="96"/>
                      <a:pt x="256" y="96"/>
                    </a:cubicBezTo>
                    <a:cubicBezTo>
                      <a:pt x="258" y="96"/>
                      <a:pt x="301" y="96"/>
                      <a:pt x="328" y="128"/>
                    </a:cubicBezTo>
                    <a:cubicBezTo>
                      <a:pt x="348" y="153"/>
                      <a:pt x="352" y="190"/>
                      <a:pt x="341" y="237"/>
                    </a:cubicBezTo>
                    <a:cubicBezTo>
                      <a:pt x="334" y="265"/>
                      <a:pt x="320" y="298"/>
                      <a:pt x="307" y="316"/>
                    </a:cubicBezTo>
                    <a:cubicBezTo>
                      <a:pt x="307" y="317"/>
                      <a:pt x="306" y="317"/>
                      <a:pt x="307" y="318"/>
                    </a:cubicBezTo>
                    <a:cubicBezTo>
                      <a:pt x="308" y="322"/>
                      <a:pt x="314" y="328"/>
                      <a:pt x="324" y="332"/>
                    </a:cubicBezTo>
                    <a:cubicBezTo>
                      <a:pt x="329" y="334"/>
                      <a:pt x="341" y="335"/>
                      <a:pt x="352" y="337"/>
                    </a:cubicBezTo>
                    <a:cubicBezTo>
                      <a:pt x="375" y="341"/>
                      <a:pt x="400" y="344"/>
                      <a:pt x="412" y="355"/>
                    </a:cubicBezTo>
                    <a:cubicBezTo>
                      <a:pt x="417" y="359"/>
                      <a:pt x="417" y="366"/>
                      <a:pt x="413" y="370"/>
                    </a:cubicBezTo>
                    <a:close/>
                  </a:path>
                </a:pathLst>
              </a:custGeom>
              <a:solidFill>
                <a:srgbClr val="7030A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 name="Rectangle 21">
                <a:extLst>
                  <a:ext uri="{FF2B5EF4-FFF2-40B4-BE49-F238E27FC236}">
                    <a16:creationId xmlns:a16="http://schemas.microsoft.com/office/drawing/2014/main" id="{E46552BD-C660-4F69-9F3C-E1C0BF70C660}"/>
                  </a:ext>
                </a:extLst>
              </p:cNvPr>
              <p:cNvSpPr/>
              <p:nvPr/>
            </p:nvSpPr>
            <p:spPr>
              <a:xfrm>
                <a:off x="552375" y="2410244"/>
                <a:ext cx="3732415" cy="1000274"/>
              </a:xfrm>
              <a:prstGeom prst="rect">
                <a:avLst/>
              </a:prstGeom>
            </p:spPr>
            <p:txBody>
              <a:bodyPr wrap="square">
                <a:spAutoFit/>
              </a:bodyPr>
              <a:lstStyle/>
              <a:p>
                <a:pPr lvl="0" algn="ctr" defTabSz="1219170">
                  <a:lnSpc>
                    <a:spcPct val="90000"/>
                  </a:lnSpc>
                  <a:spcAft>
                    <a:spcPts val="300"/>
                  </a:spcAft>
                  <a:defRPr/>
                </a:pPr>
                <a:r>
                  <a:rPr lang="en-US" sz="2000" b="1" dirty="0">
                    <a:solidFill>
                      <a:srgbClr val="000000"/>
                    </a:solidFill>
                    <a:cs typeface="Frutiger Next Pro Medium"/>
                    <a:sym typeface="Frutiger Next Pro Medium" charset="0"/>
                  </a:rPr>
                  <a:t>Approver:</a:t>
                </a:r>
              </a:p>
              <a:p>
                <a:pPr lvl="0" algn="ctr" defTabSz="1219170">
                  <a:lnSpc>
                    <a:spcPct val="90000"/>
                  </a:lnSpc>
                  <a:spcAft>
                    <a:spcPts val="300"/>
                  </a:spcAft>
                  <a:defRPr/>
                </a:pPr>
                <a:r>
                  <a:rPr lang="en-US" sz="2000" dirty="0">
                    <a:cs typeface="Frutiger Next Pro Medium"/>
                    <a:sym typeface="Frutiger Next Pro Medium" charset="0"/>
                  </a:rPr>
                  <a:t>Who </a:t>
                </a:r>
                <a:r>
                  <a:rPr lang="en-US" sz="2000" dirty="0">
                    <a:solidFill>
                      <a:srgbClr val="C00000"/>
                    </a:solidFill>
                    <a:cs typeface="Frutiger Next Pro Medium"/>
                    <a:sym typeface="Frutiger Next Pro Medium" charset="0"/>
                  </a:rPr>
                  <a:t>approves </a:t>
                </a:r>
              </a:p>
              <a:p>
                <a:pPr lvl="0" algn="ctr" defTabSz="1219170">
                  <a:lnSpc>
                    <a:spcPct val="90000"/>
                  </a:lnSpc>
                  <a:spcAft>
                    <a:spcPts val="300"/>
                  </a:spcAft>
                  <a:defRPr/>
                </a:pPr>
                <a:r>
                  <a:rPr lang="en-US" sz="2000" dirty="0">
                    <a:solidFill>
                      <a:srgbClr val="000000"/>
                    </a:solidFill>
                    <a:cs typeface="Frutiger Next Pro Medium"/>
                    <a:sym typeface="Frutiger Next Pro Medium" charset="0"/>
                  </a:rPr>
                  <a:t>Position Budgets &amp; Amendments:</a:t>
                </a:r>
                <a:endParaRPr lang="en-US" sz="2000" dirty="0"/>
              </a:p>
            </p:txBody>
          </p:sp>
        </p:grpSp>
        <p:sp>
          <p:nvSpPr>
            <p:cNvPr id="19" name="Rectangle 18">
              <a:extLst>
                <a:ext uri="{FF2B5EF4-FFF2-40B4-BE49-F238E27FC236}">
                  <a16:creationId xmlns:a16="http://schemas.microsoft.com/office/drawing/2014/main" id="{85E0953A-E1F2-495D-847A-825F3D8D7085}"/>
                </a:ext>
              </a:extLst>
            </p:cNvPr>
            <p:cNvSpPr/>
            <p:nvPr/>
          </p:nvSpPr>
          <p:spPr>
            <a:xfrm>
              <a:off x="424704" y="1162210"/>
              <a:ext cx="3951739" cy="3496343"/>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6D32A756-01F0-43E4-AE9A-EDA0AA5B00A2}"/>
              </a:ext>
            </a:extLst>
          </p:cNvPr>
          <p:cNvGrpSpPr/>
          <p:nvPr/>
        </p:nvGrpSpPr>
        <p:grpSpPr>
          <a:xfrm>
            <a:off x="1858939" y="5378651"/>
            <a:ext cx="8474122" cy="1015663"/>
            <a:chOff x="512405" y="2685369"/>
            <a:chExt cx="7120847" cy="678630"/>
          </a:xfrm>
        </p:grpSpPr>
        <p:sp>
          <p:nvSpPr>
            <p:cNvPr id="24" name="Snip Single Corner Rectangle 2">
              <a:extLst>
                <a:ext uri="{FF2B5EF4-FFF2-40B4-BE49-F238E27FC236}">
                  <a16:creationId xmlns:a16="http://schemas.microsoft.com/office/drawing/2014/main" id="{7BAEF4C6-01F2-4D12-91DE-FBAA3E238599}"/>
                </a:ext>
              </a:extLst>
            </p:cNvPr>
            <p:cNvSpPr/>
            <p:nvPr/>
          </p:nvSpPr>
          <p:spPr>
            <a:xfrm>
              <a:off x="512405" y="2685369"/>
              <a:ext cx="7120847" cy="678630"/>
            </a:xfrm>
            <a:prstGeom prst="snip1Rect">
              <a:avLst>
                <a:gd name="adj" fmla="val 36247"/>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579AE9A-FAEA-410C-9846-5393C7BAE4C9}"/>
                </a:ext>
              </a:extLst>
            </p:cNvPr>
            <p:cNvSpPr txBox="1"/>
            <p:nvPr/>
          </p:nvSpPr>
          <p:spPr>
            <a:xfrm>
              <a:off x="828642" y="2779921"/>
              <a:ext cx="6804610" cy="473754"/>
            </a:xfrm>
            <a:prstGeom prst="rect">
              <a:avLst/>
            </a:prstGeom>
            <a:noFill/>
          </p:spPr>
          <p:txBody>
            <a:bodyPr wrap="square" lIns="45720" rIns="45720" rtlCol="0">
              <a:noAutofit/>
            </a:bodyPr>
            <a:lstStyle/>
            <a:p>
              <a:r>
                <a:rPr lang="en-US" sz="2000" b="1" dirty="0"/>
                <a:t>Note: </a:t>
              </a:r>
              <a:r>
                <a:rPr lang="en-US" sz="2000" dirty="0"/>
                <a:t>The Position Budget Manager must approve Position Budgets and Position Budget Amendments that they </a:t>
              </a:r>
              <a:r>
                <a:rPr lang="en-US" sz="2000" b="1" dirty="0"/>
                <a:t>do not </a:t>
              </a:r>
              <a:r>
                <a:rPr lang="en-US" sz="2000" dirty="0"/>
                <a:t>initiate.</a:t>
              </a:r>
            </a:p>
          </p:txBody>
        </p:sp>
      </p:grpSp>
    </p:spTree>
    <p:extLst>
      <p:ext uri="{BB962C8B-B14F-4D97-AF65-F5344CB8AC3E}">
        <p14:creationId xmlns:p14="http://schemas.microsoft.com/office/powerpoint/2010/main" val="2230277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D881-4292-3942-BA86-91F62FAFA2BA}"/>
              </a:ext>
            </a:extLst>
          </p:cNvPr>
          <p:cNvSpPr>
            <a:spLocks noGrp="1"/>
          </p:cNvSpPr>
          <p:nvPr>
            <p:ph type="ctrTitle"/>
          </p:nvPr>
        </p:nvSpPr>
        <p:spPr>
          <a:xfrm>
            <a:off x="843465" y="2317998"/>
            <a:ext cx="10890504" cy="1545612"/>
          </a:xfrm>
        </p:spPr>
        <p:txBody>
          <a:bodyPr lIns="0" rIns="0">
            <a:noAutofit/>
          </a:bodyPr>
          <a:lstStyle/>
          <a:p>
            <a:pPr algn="l"/>
            <a:r>
              <a:rPr lang="en-US" sz="6600" b="1" spc="-150" dirty="0">
                <a:solidFill>
                  <a:srgbClr val="9E0605"/>
                </a:solidFill>
                <a:latin typeface="Corbel" panose="020B0503020204020204" pitchFamily="34" charset="0"/>
                <a:cs typeface="Calibri" panose="020F0502020204030204" pitchFamily="34" charset="0"/>
              </a:rPr>
              <a:t>Section 2:</a:t>
            </a:r>
            <a:r>
              <a:rPr lang="en-US" sz="8800" b="1" spc="-150" dirty="0">
                <a:solidFill>
                  <a:srgbClr val="9E0605"/>
                </a:solidFill>
                <a:latin typeface="Corbel" panose="020B0503020204020204" pitchFamily="34" charset="0"/>
                <a:cs typeface="Calibri" panose="020F0502020204030204" pitchFamily="34" charset="0"/>
              </a:rPr>
              <a:t/>
            </a:r>
            <a:br>
              <a:rPr lang="en-US" sz="8800" b="1" spc="-150" dirty="0">
                <a:solidFill>
                  <a:srgbClr val="9E0605"/>
                </a:solidFill>
                <a:latin typeface="Corbel" panose="020B0503020204020204" pitchFamily="34" charset="0"/>
                <a:cs typeface="Calibri" panose="020F0502020204030204" pitchFamily="34" charset="0"/>
              </a:rPr>
            </a:br>
            <a:r>
              <a:rPr lang="en-US" sz="6600" b="1" spc="-150" dirty="0">
                <a:solidFill>
                  <a:srgbClr val="9E0605"/>
                </a:solidFill>
                <a:latin typeface="Corbel" panose="020B0503020204020204" pitchFamily="34" charset="0"/>
                <a:cs typeface="Calibri" panose="020F0502020204030204" pitchFamily="34" charset="0"/>
              </a:rPr>
              <a:t>Create Position Budget</a:t>
            </a:r>
          </a:p>
        </p:txBody>
      </p:sp>
      <p:sp>
        <p:nvSpPr>
          <p:cNvPr id="7" name="Rectangle 6">
            <a:extLst>
              <a:ext uri="{FF2B5EF4-FFF2-40B4-BE49-F238E27FC236}">
                <a16:creationId xmlns:a16="http://schemas.microsoft.com/office/drawing/2014/main" id="{978ABF79-F3EC-0246-9BED-3803B4F6241E}"/>
              </a:ext>
            </a:extLst>
          </p:cNvPr>
          <p:cNvSpPr/>
          <p:nvPr/>
        </p:nvSpPr>
        <p:spPr>
          <a:xfrm>
            <a:off x="0" y="6766560"/>
            <a:ext cx="12192000" cy="9144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noFill/>
              </a:rPr>
              <a:t>          </a:t>
            </a:r>
          </a:p>
        </p:txBody>
      </p:sp>
      <p:pic>
        <p:nvPicPr>
          <p:cNvPr id="9" name="Picture 8" descr="A picture containing text, sign&#10;&#10;Description automatically generated">
            <a:extLst>
              <a:ext uri="{FF2B5EF4-FFF2-40B4-BE49-F238E27FC236}">
                <a16:creationId xmlns:a16="http://schemas.microsoft.com/office/drawing/2014/main" id="{D0F1FA8B-CED4-E44A-9875-01C8B6A02A31}"/>
              </a:ext>
            </a:extLst>
          </p:cNvPr>
          <p:cNvPicPr>
            <a:picLocks noChangeAspect="1"/>
          </p:cNvPicPr>
          <p:nvPr/>
        </p:nvPicPr>
        <p:blipFill>
          <a:blip r:embed="rId3"/>
          <a:stretch>
            <a:fillRect/>
          </a:stretch>
        </p:blipFill>
        <p:spPr>
          <a:xfrm>
            <a:off x="4370968" y="5026475"/>
            <a:ext cx="3450064" cy="681387"/>
          </a:xfrm>
          <a:prstGeom prst="rect">
            <a:avLst/>
          </a:prstGeom>
        </p:spPr>
      </p:pic>
    </p:spTree>
    <p:extLst>
      <p:ext uri="{BB962C8B-B14F-4D97-AF65-F5344CB8AC3E}">
        <p14:creationId xmlns:p14="http://schemas.microsoft.com/office/powerpoint/2010/main" val="39402915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8AF16FF01E3EA45B04439CD882B7A6D" ma:contentTypeVersion="1" ma:contentTypeDescription="Create a new document." ma:contentTypeScope="" ma:versionID="e0cde55611c3006acd4b6c3f48055dcd">
  <xsd:schema xmlns:xsd="http://www.w3.org/2001/XMLSchema" xmlns:xs="http://www.w3.org/2001/XMLSchema" xmlns:p="http://schemas.microsoft.com/office/2006/metadata/properties" xmlns:ns2="http://schemas.microsoft.com/sharepoint/v4" targetNamespace="http://schemas.microsoft.com/office/2006/metadata/properties" ma:root="true" ma:fieldsID="69c964eb155c0a6cdc109c9fdb3bf98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7BEC52-9B95-423A-B23F-B9E258CCE352}">
  <ds:schemaRefs>
    <ds:schemaRef ds:uri="http://purl.org/dc/elements/1.1/"/>
    <ds:schemaRef ds:uri="http://purl.org/dc/dcmitype/"/>
    <ds:schemaRef ds:uri="http://schemas.microsoft.com/office/2006/documentManagement/types"/>
    <ds:schemaRef ds:uri="http://schemas.microsoft.com/office/infopath/2007/PartnerControls"/>
    <ds:schemaRef ds:uri="http://purl.org/dc/terms/"/>
    <ds:schemaRef ds:uri="http://schemas.microsoft.com/sharepoint/v4"/>
    <ds:schemaRef ds:uri="http://schemas.microsoft.com/office/2006/metadata/properties"/>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8A52951F-48F2-4F4F-A122-079517D497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B85B1E-EE80-4B83-AFDB-276C3053EE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2302</TotalTime>
  <Words>1555</Words>
  <Application>Microsoft Office PowerPoint</Application>
  <PresentationFormat>Widescreen</PresentationFormat>
  <Paragraphs>232</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Calibri Light</vt:lpstr>
      <vt:lpstr>Corbel</vt:lpstr>
      <vt:lpstr>Frutiger Next Pro Medium</vt:lpstr>
      <vt:lpstr>Segoe UI</vt:lpstr>
      <vt:lpstr>Segoe UI Historic</vt:lpstr>
      <vt:lpstr>Wingdings</vt:lpstr>
      <vt:lpstr>Office Theme</vt:lpstr>
      <vt:lpstr>Position Budgeting in Workday</vt:lpstr>
      <vt:lpstr>Course Overview</vt:lpstr>
      <vt:lpstr>Ground Rules</vt:lpstr>
      <vt:lpstr>Agenda</vt:lpstr>
      <vt:lpstr>Course Objectives</vt:lpstr>
      <vt:lpstr>Section 1: Position Budget Overview</vt:lpstr>
      <vt:lpstr>Position Budget Overview</vt:lpstr>
      <vt:lpstr>Position Budget Overview</vt:lpstr>
      <vt:lpstr>Section 2: Create Position Budget</vt:lpstr>
      <vt:lpstr>Create Position Budget</vt:lpstr>
      <vt:lpstr>Create Position Budget</vt:lpstr>
      <vt:lpstr>Create Position Budget</vt:lpstr>
      <vt:lpstr>Create Position Budget</vt:lpstr>
      <vt:lpstr>Section 3: Amend Position Budgets</vt:lpstr>
      <vt:lpstr>Create Position Budget Amendment</vt:lpstr>
      <vt:lpstr>PowerPoint Presentation</vt:lpstr>
      <vt:lpstr>PowerPoint Presentation</vt:lpstr>
      <vt:lpstr>PowerPoint Presentation</vt:lpstr>
      <vt:lpstr>PowerPoint Presentation</vt:lpstr>
      <vt:lpstr>PowerPoint Presentation</vt:lpstr>
      <vt:lpstr>Section 4: Position Budget Reporting</vt:lpstr>
      <vt:lpstr>Position Budget Reporting</vt:lpstr>
      <vt:lpstr>Course Summary</vt:lpstr>
      <vt:lpstr>Course Evaluation</vt:lpstr>
      <vt:lpstr>Workday Support</vt:lpstr>
      <vt:lpstr>Success!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Dillon, Charles</dc:creator>
  <cp:lastModifiedBy>Olsen, Kameron Douglas</cp:lastModifiedBy>
  <cp:revision>181</cp:revision>
  <dcterms:created xsi:type="dcterms:W3CDTF">2021-09-07T17:43:47Z</dcterms:created>
  <dcterms:modified xsi:type="dcterms:W3CDTF">2022-06-21T16:28:32Z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0x01010028AF16FF01E3EA45B04439CD882B7A6D</vt:lpwstr>
  </property>
</Properties>
</file>