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0" r:id="rId2"/>
    <p:sldMasterId id="2147483679" r:id="rId3"/>
    <p:sldMasterId id="2147483689" r:id="rId4"/>
    <p:sldMasterId id="2147483699" r:id="rId5"/>
    <p:sldMasterId id="2147483710" r:id="rId6"/>
  </p:sldMasterIdLst>
  <p:notesMasterIdLst>
    <p:notesMasterId r:id="rId40"/>
  </p:notesMasterIdLst>
  <p:handoutMasterIdLst>
    <p:handoutMasterId r:id="rId41"/>
  </p:handoutMasterIdLst>
  <p:sldIdLst>
    <p:sldId id="256" r:id="rId7"/>
    <p:sldId id="344" r:id="rId8"/>
    <p:sldId id="345" r:id="rId9"/>
    <p:sldId id="346" r:id="rId10"/>
    <p:sldId id="377" r:id="rId11"/>
    <p:sldId id="347" r:id="rId12"/>
    <p:sldId id="329" r:id="rId13"/>
    <p:sldId id="363" r:id="rId14"/>
    <p:sldId id="348" r:id="rId15"/>
    <p:sldId id="366" r:id="rId16"/>
    <p:sldId id="365" r:id="rId17"/>
    <p:sldId id="273" r:id="rId18"/>
    <p:sldId id="351" r:id="rId19"/>
    <p:sldId id="369" r:id="rId20"/>
    <p:sldId id="314" r:id="rId21"/>
    <p:sldId id="352" r:id="rId22"/>
    <p:sldId id="353" r:id="rId23"/>
    <p:sldId id="354" r:id="rId24"/>
    <p:sldId id="332" r:id="rId25"/>
    <p:sldId id="357" r:id="rId26"/>
    <p:sldId id="356" r:id="rId27"/>
    <p:sldId id="358" r:id="rId28"/>
    <p:sldId id="370" r:id="rId29"/>
    <p:sldId id="371" r:id="rId30"/>
    <p:sldId id="359" r:id="rId31"/>
    <p:sldId id="360" r:id="rId32"/>
    <p:sldId id="367" r:id="rId33"/>
    <p:sldId id="355" r:id="rId34"/>
    <p:sldId id="362" r:id="rId35"/>
    <p:sldId id="368" r:id="rId36"/>
    <p:sldId id="375" r:id="rId37"/>
    <p:sldId id="376" r:id="rId38"/>
    <p:sldId id="361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Update Deck" id="{FBA255B3-B902-4597-A033-578EE871CB41}">
          <p14:sldIdLst>
            <p14:sldId id="256"/>
            <p14:sldId id="344"/>
            <p14:sldId id="345"/>
            <p14:sldId id="346"/>
            <p14:sldId id="377"/>
            <p14:sldId id="347"/>
            <p14:sldId id="329"/>
            <p14:sldId id="363"/>
            <p14:sldId id="348"/>
            <p14:sldId id="366"/>
            <p14:sldId id="365"/>
            <p14:sldId id="273"/>
            <p14:sldId id="351"/>
            <p14:sldId id="369"/>
            <p14:sldId id="314"/>
            <p14:sldId id="352"/>
            <p14:sldId id="353"/>
            <p14:sldId id="354"/>
            <p14:sldId id="332"/>
            <p14:sldId id="357"/>
            <p14:sldId id="356"/>
            <p14:sldId id="358"/>
            <p14:sldId id="370"/>
            <p14:sldId id="371"/>
            <p14:sldId id="359"/>
            <p14:sldId id="360"/>
            <p14:sldId id="367"/>
            <p14:sldId id="355"/>
            <p14:sldId id="362"/>
            <p14:sldId id="368"/>
            <p14:sldId id="375"/>
            <p14:sldId id="376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  <p15:guide id="4" pos="6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1"/>
    <a:srgbClr val="981E32"/>
    <a:srgbClr val="5F6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 autoAdjust="0"/>
    <p:restoredTop sz="50882" autoAdjust="0"/>
  </p:normalViewPr>
  <p:slideViewPr>
    <p:cSldViewPr snapToGrid="0">
      <p:cViewPr varScale="1">
        <p:scale>
          <a:sx n="60" d="100"/>
          <a:sy n="60" d="100"/>
        </p:scale>
        <p:origin x="1662" y="60"/>
      </p:cViewPr>
      <p:guideLst>
        <p:guide orient="horz" pos="816"/>
        <p:guide pos="672"/>
        <p:guide orient="horz" pos="3960"/>
        <p:guide pos="6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47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2A32B-7F76-4A8C-AB47-A43C4E5B5C2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BA502-F36C-4AFE-B04F-8C84330C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505CC-18FF-4803-B8E9-54138611C99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40D86-8A69-4FC2-9A51-C8EA1154E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5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77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2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4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3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0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9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25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7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37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9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40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31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56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65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7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24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4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1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5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0D86-8A69-4FC2-9A51-C8EA1154EF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047752"/>
            <a:ext cx="647700" cy="5810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77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645461" y="2011300"/>
            <a:ext cx="10931077" cy="53553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645457" y="2754910"/>
            <a:ext cx="10931081" cy="553998"/>
          </a:xfrm>
          <a:prstGeom prst="rect">
            <a:avLst/>
          </a:prstGeom>
        </p:spPr>
        <p:txBody>
          <a:bodyPr rIns="0"/>
          <a:lstStyle>
            <a:lvl1pPr marL="0" indent="0" algn="ctr">
              <a:buFont typeface="Arial" pitchFamily="34" charset="0"/>
              <a:buNone/>
              <a:defRPr sz="30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45585" y="6381752"/>
            <a:ext cx="2067983" cy="476249"/>
          </a:xfrm>
        </p:spPr>
        <p:txBody>
          <a:bodyPr/>
          <a:lstStyle>
            <a:lvl1pPr>
              <a:defRPr sz="1333"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755901" y="6381752"/>
            <a:ext cx="8134351" cy="476249"/>
          </a:xfrm>
        </p:spPr>
        <p:txBody>
          <a:bodyPr anchorCtr="1"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2368" y="6381752"/>
            <a:ext cx="1299633" cy="476249"/>
          </a:xfrm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62" y="4702810"/>
            <a:ext cx="9144000" cy="1089529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74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66802"/>
            <a:ext cx="7315200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77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41917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281633"/>
            <a:ext cx="12191995" cy="535531"/>
          </a:xfrm>
        </p:spPr>
        <p:txBody>
          <a:bodyPr anchorCtr="0"/>
          <a:lstStyle>
            <a:lvl1pPr algn="ctr"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5" y="3025246"/>
            <a:ext cx="12191996" cy="464230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30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45585" y="6381752"/>
            <a:ext cx="2067983" cy="476249"/>
          </a:xfrm>
        </p:spPr>
        <p:txBody>
          <a:bodyPr/>
          <a:lstStyle>
            <a:lvl1pPr>
              <a:defRPr sz="1333"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55901" y="6381752"/>
            <a:ext cx="8134351" cy="476249"/>
          </a:xfrm>
        </p:spPr>
        <p:txBody>
          <a:bodyPr anchorCtr="1"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2368" y="6381752"/>
            <a:ext cx="1299633" cy="476249"/>
          </a:xfrm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2261"/>
            <a:ext cx="12192000" cy="535531"/>
          </a:xfrm>
        </p:spPr>
        <p:txBody>
          <a:bodyPr/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877280" y="2275791"/>
            <a:ext cx="10465038" cy="2380139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7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852" y="1116927"/>
            <a:ext cx="11536296" cy="584775"/>
          </a:xfrm>
        </p:spPr>
        <p:txBody>
          <a:bodyPr/>
          <a:lstStyle>
            <a:lvl1pPr algn="ctr">
              <a:lnSpc>
                <a:spcPct val="100000"/>
              </a:lnSpc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852" y="1738210"/>
            <a:ext cx="11536296" cy="464230"/>
          </a:xfrm>
        </p:spPr>
        <p:txBody>
          <a:bodyPr rIns="0"/>
          <a:lstStyle>
            <a:lvl1pPr marL="0" indent="0" algn="ctr">
              <a:buFontTx/>
              <a:buNone/>
              <a:defRPr sz="30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1472989"/>
            <a:ext cx="12192001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601" y="2275791"/>
            <a:ext cx="5336428" cy="2380139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23" y="2275791"/>
            <a:ext cx="5293264" cy="2380139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7681"/>
            <a:ext cx="121920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727" y="2071865"/>
            <a:ext cx="5386917" cy="464230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4498" y="2071865"/>
            <a:ext cx="5389033" cy="464230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70601" y="2751779"/>
            <a:ext cx="5336428" cy="2380139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10223" y="2751779"/>
            <a:ext cx="5293264" cy="2380139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5693"/>
            <a:ext cx="12192000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256808"/>
            <a:ext cx="7315200" cy="535531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93223"/>
            <a:ext cx="7315200" cy="46423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66804"/>
            <a:ext cx="7315200" cy="464230"/>
          </a:xfr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251"/>
            <a:ext cx="647700" cy="8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645460" y="2011300"/>
            <a:ext cx="11546537" cy="53553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645457" y="2754910"/>
            <a:ext cx="11546539" cy="553998"/>
          </a:xfrm>
          <a:prstGeom prst="rect">
            <a:avLst/>
          </a:prstGeom>
        </p:spPr>
        <p:txBody>
          <a:bodyPr rIns="0"/>
          <a:lstStyle>
            <a:lvl1pPr marL="0" indent="0" algn="ctr">
              <a:buFont typeface="Arial" pitchFamily="34" charset="0"/>
              <a:buNone/>
              <a:defRPr sz="30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45585" y="6381752"/>
            <a:ext cx="2067983" cy="476249"/>
          </a:xfrm>
        </p:spPr>
        <p:txBody>
          <a:bodyPr/>
          <a:lstStyle>
            <a:lvl1pPr>
              <a:defRPr sz="1333"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755901" y="6381752"/>
            <a:ext cx="8134351" cy="476249"/>
          </a:xfrm>
        </p:spPr>
        <p:txBody>
          <a:bodyPr anchorCtr="1"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2368" y="6381752"/>
            <a:ext cx="1299633" cy="476249"/>
          </a:xfrm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704" y="568115"/>
            <a:ext cx="10926696" cy="590931"/>
          </a:xfrm>
        </p:spPr>
        <p:txBody>
          <a:bodyPr/>
          <a:lstStyle>
            <a:lvl1pPr algn="ctr">
              <a:defRPr sz="36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868"/>
            <a:ext cx="10926696" cy="2132549"/>
          </a:xfrm>
          <a:prstGeom prst="rect">
            <a:avLst/>
          </a:prstGeom>
        </p:spPr>
        <p:txBody>
          <a:bodyPr lIns="457200" rIns="457200"/>
          <a:lstStyle>
            <a:lvl1pPr marL="569913" indent="-350838">
              <a:spcBef>
                <a:spcPts val="1600"/>
              </a:spcBef>
              <a:buSzPct val="100000"/>
              <a:buFont typeface="Arial" panose="020B0604020202020204" pitchFamily="34" charset="0"/>
              <a:buChar char="•"/>
              <a:defRPr sz="2600" b="0"/>
            </a:lvl1pPr>
            <a:lvl2pPr marL="802206" indent="-342900">
              <a:spcBef>
                <a:spcPts val="533"/>
              </a:spcBef>
              <a:buSzPct val="75000"/>
              <a:buFont typeface="Arial" panose="020B0604020202020204" pitchFamily="34" charset="0"/>
              <a:buChar char="•"/>
              <a:defRPr sz="2400"/>
            </a:lvl2pPr>
            <a:lvl3pPr marL="801688" indent="-342900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400"/>
            </a:lvl3pPr>
            <a:lvl4pPr marL="1027113" indent="-342900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400"/>
            </a:lvl4pPr>
            <a:lvl5pPr marL="1314450" indent="-342900"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77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315633" y="1507920"/>
            <a:ext cx="8204200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704" y="623515"/>
            <a:ext cx="11536296" cy="535531"/>
          </a:xfrm>
        </p:spPr>
        <p:txBody>
          <a:bodyPr/>
          <a:lstStyle>
            <a:lvl1pPr algn="ctr">
              <a:defRPr sz="32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5704" y="129395"/>
            <a:ext cx="11536296" cy="584775"/>
          </a:xfrm>
        </p:spPr>
        <p:txBody>
          <a:bodyPr/>
          <a:lstStyle>
            <a:lvl1pPr algn="ctr">
              <a:lnSpc>
                <a:spcPct val="100000"/>
              </a:lnSpc>
              <a:defRPr sz="3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5704" y="709196"/>
            <a:ext cx="11536296" cy="553998"/>
          </a:xfrm>
          <a:prstGeom prst="rect">
            <a:avLst/>
          </a:prstGeom>
        </p:spPr>
        <p:txBody>
          <a:bodyPr rIns="0"/>
          <a:lstStyle>
            <a:lvl1pPr marL="0" indent="0" algn="ctr">
              <a:buFontTx/>
              <a:buNone/>
              <a:defRPr sz="30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60" y="622201"/>
            <a:ext cx="11546543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435" y="1790761"/>
            <a:ext cx="5336428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060" y="1790761"/>
            <a:ext cx="5293264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480"/>
            <a:ext cx="115824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63" y="1558624"/>
            <a:ext cx="5386917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6962" y="2136455"/>
            <a:ext cx="5386917" cy="2043636"/>
          </a:xfrm>
          <a:prstGeom prst="rect">
            <a:avLst/>
          </a:prstGeo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732" y="1558624"/>
            <a:ext cx="5389033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30" y="2136455"/>
            <a:ext cx="5389033" cy="2053960"/>
          </a:xfrm>
          <a:prstGeom prst="rect">
            <a:avLst/>
          </a:prstGeo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68" y="2025693"/>
            <a:ext cx="11567032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-502547"/>
            <a:ext cx="4011084" cy="193764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66611" y="77473"/>
            <a:ext cx="7289689" cy="3749228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8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256808"/>
            <a:ext cx="7315200" cy="535531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74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66802"/>
            <a:ext cx="7315200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 flipH="1">
            <a:off x="0" y="0"/>
            <a:ext cx="121920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7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955116" y="2253933"/>
            <a:ext cx="10281768" cy="563231"/>
          </a:xfrm>
        </p:spPr>
        <p:txBody>
          <a:bodyPr anchorCtr="0"/>
          <a:lstStyle>
            <a:lvl1pPr algn="ctr">
              <a:defRPr sz="3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955117" y="3025245"/>
            <a:ext cx="10281769" cy="553998"/>
          </a:xfrm>
          <a:prstGeom prst="rect">
            <a:avLst/>
          </a:prstGeo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30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45585" y="6381752"/>
            <a:ext cx="2067983" cy="476249"/>
          </a:xfrm>
        </p:spPr>
        <p:txBody>
          <a:bodyPr/>
          <a:lstStyle>
            <a:lvl1pPr>
              <a:defRPr sz="1333"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755901" y="6381752"/>
            <a:ext cx="8134351" cy="476249"/>
          </a:xfrm>
        </p:spPr>
        <p:txBody>
          <a:bodyPr anchorCtr="1"/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2368" y="6381752"/>
            <a:ext cx="1299633" cy="476249"/>
          </a:xfrm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89597" y="2307106"/>
            <a:ext cx="10792803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402744"/>
            <a:ext cx="11236351" cy="535531"/>
          </a:xfrm>
        </p:spPr>
        <p:txBody>
          <a:bodyPr/>
          <a:lstStyle>
            <a:lvl1pPr algn="ctr">
              <a:defRPr sz="32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5704" y="67839"/>
            <a:ext cx="10920834" cy="646331"/>
          </a:xfr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5704" y="709196"/>
            <a:ext cx="10920834" cy="553998"/>
          </a:xfrm>
          <a:prstGeom prst="rect">
            <a:avLst/>
          </a:prstGeom>
        </p:spPr>
        <p:txBody>
          <a:bodyPr rIns="0"/>
          <a:lstStyle>
            <a:lvl1pPr marL="0" indent="0" algn="ctr">
              <a:buFontTx/>
              <a:buNone/>
              <a:defRPr sz="30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77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852" y="1048272"/>
            <a:ext cx="11536296" cy="584775"/>
          </a:xfrm>
        </p:spPr>
        <p:txBody>
          <a:bodyPr/>
          <a:lstStyle>
            <a:lvl1pPr algn="ctr">
              <a:lnSpc>
                <a:spcPct val="100000"/>
              </a:lnSpc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852" y="1669555"/>
            <a:ext cx="11536296" cy="553998"/>
          </a:xfrm>
          <a:prstGeom prst="rect">
            <a:avLst/>
          </a:prstGeom>
        </p:spPr>
        <p:txBody>
          <a:bodyPr rIns="0"/>
          <a:lstStyle>
            <a:lvl1pPr marL="0" indent="0" algn="ctr">
              <a:buFontTx/>
              <a:buNone/>
              <a:defRPr sz="30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0" y="1472989"/>
            <a:ext cx="11546543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185" y="2275790"/>
            <a:ext cx="5336428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809" y="2275790"/>
            <a:ext cx="5293264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681"/>
            <a:ext cx="115824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510" y="2043652"/>
            <a:ext cx="5386917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278" y="2043652"/>
            <a:ext cx="5389033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67185" y="2719295"/>
            <a:ext cx="5336428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06809" y="2719295"/>
            <a:ext cx="5293264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4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95" y="2025693"/>
            <a:ext cx="10078012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256808"/>
            <a:ext cx="7315200" cy="535531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93222"/>
            <a:ext cx="7315200" cy="74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66802"/>
            <a:ext cx="7315200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 flipH="1">
            <a:off x="0" y="0"/>
            <a:ext cx="121920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7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955116" y="2281633"/>
            <a:ext cx="10281768" cy="535531"/>
          </a:xfrm>
        </p:spPr>
        <p:txBody>
          <a:bodyPr anchorCtr="0"/>
          <a:lstStyle>
            <a:lvl1pPr algn="ctr"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955117" y="3025245"/>
            <a:ext cx="10281769" cy="553998"/>
          </a:xfrm>
          <a:prstGeom prst="rect">
            <a:avLst/>
          </a:prstGeo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30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45585" y="6381752"/>
            <a:ext cx="2067983" cy="476249"/>
          </a:xfrm>
        </p:spPr>
        <p:txBody>
          <a:bodyPr/>
          <a:lstStyle>
            <a:lvl1pPr>
              <a:defRPr sz="1333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755901" y="6381752"/>
            <a:ext cx="8134351" cy="476249"/>
          </a:xfrm>
        </p:spPr>
        <p:txBody>
          <a:bodyPr anchorCtr="1"/>
          <a:lstStyle>
            <a:lvl1pPr>
              <a:defRPr sz="1333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2368" y="6381752"/>
            <a:ext cx="1299633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71571-9D65-4FF1-B9FB-460207F719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4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789597" y="2307106"/>
            <a:ext cx="10792803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402744"/>
            <a:ext cx="11236351" cy="535531"/>
          </a:xfrm>
        </p:spPr>
        <p:txBody>
          <a:bodyPr/>
          <a:lstStyle>
            <a:lvl1pPr algn="ctr">
              <a:defRPr sz="32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F7AC-58B1-4292-AF24-F985E57996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852" y="1048272"/>
            <a:ext cx="11536296" cy="584775"/>
          </a:xfrm>
        </p:spPr>
        <p:txBody>
          <a:bodyPr/>
          <a:lstStyle>
            <a:lvl1pPr algn="ctr">
              <a:lnSpc>
                <a:spcPct val="100000"/>
              </a:lnSpc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852" y="1669555"/>
            <a:ext cx="11536296" cy="553998"/>
          </a:xfrm>
          <a:prstGeom prst="rect">
            <a:avLst/>
          </a:prstGeom>
        </p:spPr>
        <p:txBody>
          <a:bodyPr rIns="0"/>
          <a:lstStyle>
            <a:lvl1pPr marL="0" indent="0" algn="ctr">
              <a:buFontTx/>
              <a:buNone/>
              <a:defRPr sz="30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CD6B-42E3-4553-8230-5AAFC28D4F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7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0" y="1472989"/>
            <a:ext cx="11546543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E6B5-5C9C-4CE7-A8CF-D8D20FAB9C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53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61" y="566801"/>
            <a:ext cx="10942802" cy="5909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496" y="1790761"/>
            <a:ext cx="5336428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0187" y="1790761"/>
            <a:ext cx="5293264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24"/>
            <a:ext cx="6477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9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681"/>
            <a:ext cx="115824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510" y="2043652"/>
            <a:ext cx="5386917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278" y="2043652"/>
            <a:ext cx="5389033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2B0C-C803-4EF0-98C4-DAD0F0D7E3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2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2347-1483-467E-8982-69D0B86DB0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49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256808"/>
            <a:ext cx="7315200" cy="535531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93222"/>
            <a:ext cx="7315200" cy="74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66802"/>
            <a:ext cx="7315200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24DE-C1F8-4D2B-A4B4-CFDAA24CCD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0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789597" y="2313369"/>
            <a:ext cx="10792803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4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 flipH="1">
            <a:off x="0" y="0"/>
            <a:ext cx="121920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7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955116" y="2281633"/>
            <a:ext cx="10281768" cy="535531"/>
          </a:xfrm>
        </p:spPr>
        <p:txBody>
          <a:bodyPr anchorCtr="0"/>
          <a:lstStyle>
            <a:lvl1pPr algn="ctr"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955117" y="3025245"/>
            <a:ext cx="10281769" cy="553998"/>
          </a:xfrm>
          <a:prstGeom prst="rect">
            <a:avLst/>
          </a:prstGeo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30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45585" y="6381752"/>
            <a:ext cx="2067983" cy="476249"/>
          </a:xfrm>
        </p:spPr>
        <p:txBody>
          <a:bodyPr/>
          <a:lstStyle>
            <a:lvl1pPr>
              <a:defRPr sz="1333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755901" y="6381752"/>
            <a:ext cx="8134351" cy="476249"/>
          </a:xfrm>
        </p:spPr>
        <p:txBody>
          <a:bodyPr anchorCtr="1"/>
          <a:lstStyle>
            <a:lvl1pPr>
              <a:defRPr sz="1333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2368" y="6381752"/>
            <a:ext cx="1299633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71571-9D65-4FF1-B9FB-460207F719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24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89597" y="2313369"/>
            <a:ext cx="10792803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6" y="1402744"/>
            <a:ext cx="11236351" cy="535531"/>
          </a:xfrm>
        </p:spPr>
        <p:txBody>
          <a:bodyPr/>
          <a:lstStyle>
            <a:lvl1pPr algn="ctr">
              <a:defRPr sz="32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F7AC-58B1-4292-AF24-F985E57996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86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852" y="1048272"/>
            <a:ext cx="11536296" cy="584775"/>
          </a:xfrm>
        </p:spPr>
        <p:txBody>
          <a:bodyPr/>
          <a:lstStyle>
            <a:lvl1pPr algn="ctr">
              <a:lnSpc>
                <a:spcPct val="100000"/>
              </a:lnSpc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852" y="1669555"/>
            <a:ext cx="11536296" cy="553998"/>
          </a:xfrm>
          <a:prstGeom prst="rect">
            <a:avLst/>
          </a:prstGeom>
        </p:spPr>
        <p:txBody>
          <a:bodyPr rIns="0"/>
          <a:lstStyle>
            <a:lvl1pPr marL="0" indent="0" algn="ctr">
              <a:buFontTx/>
              <a:buNone/>
              <a:defRPr sz="30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CD6B-42E3-4553-8230-5AAFC28D4F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4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0" y="1472989"/>
            <a:ext cx="11546543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185" y="2275790"/>
            <a:ext cx="5336428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809" y="2275790"/>
            <a:ext cx="5293264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E6B5-5C9C-4CE7-A8CF-D8D20FAB9C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97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7681"/>
            <a:ext cx="11582400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510" y="2043652"/>
            <a:ext cx="5386917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278" y="2043652"/>
            <a:ext cx="5389033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2B0C-C803-4EF0-98C4-DAD0F0D7E3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67185" y="2676622"/>
            <a:ext cx="5336428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06809" y="2676622"/>
            <a:ext cx="5293264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4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95" y="2025693"/>
            <a:ext cx="10078012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6C384-93F6-41F3-A7C4-598F61B935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21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72" y="572080"/>
            <a:ext cx="10938670" cy="5909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764" y="1558624"/>
            <a:ext cx="5336445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3851" y="1558624"/>
            <a:ext cx="5299592" cy="4924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56764" y="2135710"/>
            <a:ext cx="5336428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90178" y="2135710"/>
            <a:ext cx="5293264" cy="2380139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77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2347-1483-467E-8982-69D0B86DB0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4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256808"/>
            <a:ext cx="7315200" cy="535531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93222"/>
            <a:ext cx="7315200" cy="74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66802"/>
            <a:ext cx="7315200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24DE-C1F8-4D2B-A4B4-CFDAA24CCD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52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7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85" y="1970293"/>
            <a:ext cx="10936816" cy="5909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77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rgbClr val="71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775" y="1436203"/>
            <a:ext cx="10936816" cy="2031325"/>
          </a:xfrm>
        </p:spPr>
        <p:txBody>
          <a:bodyPr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1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rgbClr val="98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" y="1436203"/>
            <a:ext cx="10936816" cy="2031325"/>
          </a:xfrm>
        </p:spPr>
        <p:txBody>
          <a:bodyPr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9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5" y="-3876"/>
            <a:ext cx="4011084" cy="1588127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183" y="1573324"/>
            <a:ext cx="4011084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81609" y="250543"/>
            <a:ext cx="7212061" cy="3407057"/>
          </a:xfrm>
          <a:prstGeom prst="rect">
            <a:avLst/>
          </a:prstGeo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Arial" pitchFamily="34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77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5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45584" y="622287"/>
            <a:ext cx="1154641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645585" y="6438900"/>
            <a:ext cx="167004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315633" y="6438900"/>
            <a:ext cx="82042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0532533" y="6438900"/>
            <a:ext cx="16594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bg2"/>
                </a:solidFill>
              </a:defRPr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1047752"/>
            <a:ext cx="647700" cy="5810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647700" cy="1047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645705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20" r:id="rId8"/>
    <p:sldLayoutId id="2147483668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9pPr>
    </p:titleStyle>
    <p:bodyStyle>
      <a:lvl1pPr marL="219075" indent="-219075" algn="l" rtl="0" eaLnBrk="1" fontAlgn="base" hangingPunct="1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459306" indent="-23917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679434" indent="-22012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918610" indent="-23917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1138738" indent="-22012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521846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6pPr>
      <a:lvl7pPr marL="2131431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7pPr>
      <a:lvl8pPr marL="2741015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8pPr>
      <a:lvl9pPr marL="3350600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gray">
          <a:xfrm flipH="1">
            <a:off x="0" y="1"/>
            <a:ext cx="12192000" cy="971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1"/>
            <a:ext cx="789517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064685" y="2298700"/>
            <a:ext cx="10062633" cy="201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0" y="1587486"/>
            <a:ext cx="12192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645585" y="6438900"/>
            <a:ext cx="167004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315633" y="6438900"/>
            <a:ext cx="82042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0532533" y="6438900"/>
            <a:ext cx="16594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bg2"/>
                </a:solidFill>
              </a:defRPr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71551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586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933"/>
        </a:lnSpc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459306" indent="-23917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679434" indent="-22012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918610" indent="-23917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1138738" indent="-22012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521846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6pPr>
      <a:lvl7pPr marL="2131431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7pPr>
      <a:lvl8pPr marL="2741015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8pPr>
      <a:lvl9pPr marL="3350600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 flipH="1">
            <a:off x="520701" y="0"/>
            <a:ext cx="1502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45584" y="622287"/>
            <a:ext cx="1154641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17551" y="6438900"/>
            <a:ext cx="159808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315633" y="6438900"/>
            <a:ext cx="82042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0532533" y="6438900"/>
            <a:ext cx="16594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bg2"/>
                </a:solidFill>
              </a:defRPr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1047752"/>
            <a:ext cx="647700" cy="5810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647700" cy="1047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5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Sans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9pPr>
    </p:titleStyle>
    <p:bodyStyle>
      <a:lvl1pPr marL="220128" indent="-220128" algn="l" rtl="0" eaLnBrk="1" fontAlgn="base" hangingPunct="1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459306" indent="-23917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679434" indent="-22012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918610" indent="-23917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1138738" indent="-22012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521846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6pPr>
      <a:lvl7pPr marL="2131431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7pPr>
      <a:lvl8pPr marL="2741015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8pPr>
      <a:lvl9pPr marL="3350600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 flipH="1">
            <a:off x="0" y="0"/>
            <a:ext cx="121920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 bwMode="gray">
          <a:xfrm flipH="1">
            <a:off x="1185333" y="44451"/>
            <a:ext cx="11006667" cy="79163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7000">
                <a:schemeClr val="accent2">
                  <a:tint val="44500"/>
                  <a:satMod val="160000"/>
                </a:schemeClr>
              </a:gs>
              <a:gs pos="7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3851" y="1403336"/>
            <a:ext cx="115443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645585" y="6438900"/>
            <a:ext cx="167004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fld id="{B8FE7D98-C228-4FF7-9CBA-EB6B8321E41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315633" y="6438900"/>
            <a:ext cx="82042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0532533" y="6438900"/>
            <a:ext cx="16594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bg2"/>
                </a:solidFill>
              </a:defRPr>
            </a:lvl1pPr>
          </a:lstStyle>
          <a:p>
            <a:fld id="{F835FA9F-C423-4BE6-8CC6-BBA20F4D8269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1"/>
            <a:ext cx="1185333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2824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9pPr>
    </p:titleStyle>
    <p:bodyStyle>
      <a:lvl1pPr marL="220128" indent="-220128" algn="l" rtl="0" eaLnBrk="1" fontAlgn="base" hangingPunct="1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459306" indent="-23917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679434" indent="-22012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918610" indent="-23917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1138738" indent="-22012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521846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6pPr>
      <a:lvl7pPr marL="2131431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7pPr>
      <a:lvl8pPr marL="2741015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8pPr>
      <a:lvl9pPr marL="3350600" indent="296326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 flipH="1">
            <a:off x="0" y="0"/>
            <a:ext cx="121920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gray">
          <a:xfrm flipH="1">
            <a:off x="1185333" y="44451"/>
            <a:ext cx="11006667" cy="79163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7000">
                <a:schemeClr val="accent2">
                  <a:tint val="44500"/>
                  <a:satMod val="160000"/>
                </a:schemeClr>
              </a:gs>
              <a:gs pos="7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3851" y="1403336"/>
            <a:ext cx="115443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645585" y="6438900"/>
            <a:ext cx="167004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2315633" y="6438900"/>
            <a:ext cx="82042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10532533" y="6438900"/>
            <a:ext cx="16594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3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AC1BE3-5E53-4DD4-9B17-DCAFE36D64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3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1"/>
            <a:ext cx="1185333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260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6" r:id="rId6"/>
    <p:sldLayoutId id="2147483707" r:id="rId7"/>
    <p:sldLayoutId id="214748370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9pPr>
    </p:titleStyle>
    <p:bodyStyle>
      <a:lvl1pPr marL="220128" indent="-220128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459306" indent="-23917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679434" indent="-22012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918610" indent="-23917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1138738" indent="-22012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521846" indent="296326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6pPr>
      <a:lvl7pPr marL="2131431" indent="296326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7pPr>
      <a:lvl8pPr marL="2741015" indent="296326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8pPr>
      <a:lvl9pPr marL="3350600" indent="296326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 flipH="1">
            <a:off x="0" y="0"/>
            <a:ext cx="121920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gray">
          <a:xfrm flipH="1">
            <a:off x="1185333" y="44451"/>
            <a:ext cx="11006667" cy="79163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7000">
                <a:schemeClr val="accent2">
                  <a:tint val="44500"/>
                  <a:satMod val="160000"/>
                </a:schemeClr>
              </a:gs>
              <a:gs pos="7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3851" y="1403336"/>
            <a:ext cx="115443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645585" y="6438900"/>
            <a:ext cx="167004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2315633" y="6438900"/>
            <a:ext cx="82042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33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10532533" y="6438900"/>
            <a:ext cx="16594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3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AC1BE3-5E53-4DD4-9B17-DCAFE36D64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3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1"/>
            <a:ext cx="1185333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1667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Lucida Sans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accent2"/>
          </a:solidFill>
          <a:latin typeface="Arial" charset="0"/>
        </a:defRPr>
      </a:lvl9pPr>
    </p:titleStyle>
    <p:bodyStyle>
      <a:lvl1pPr marL="220128" indent="-220128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459306" indent="-23917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679434" indent="-22012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918610" indent="-23917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1138738" indent="-22012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521846" indent="296326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6pPr>
      <a:lvl7pPr marL="2131431" indent="296326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7pPr>
      <a:lvl8pPr marL="2741015" indent="296326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8pPr>
      <a:lvl9pPr marL="3350600" indent="296326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modernization.wsu.edu/concepts/reporting/" TargetMode="External"/><Relationship Id="rId3" Type="http://schemas.openxmlformats.org/officeDocument/2006/relationships/hyperlink" Target="https://jira.esg.wsu.edu/plugins/servlet/desk/site/global/article/156964895/Using+Workday+Reports" TargetMode="External"/><Relationship Id="rId7" Type="http://schemas.openxmlformats.org/officeDocument/2006/relationships/hyperlink" Target="support.workday.wsu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dernization.wsu.edu/foundation-data-model/" TargetMode="External"/><Relationship Id="rId5" Type="http://schemas.openxmlformats.org/officeDocument/2006/relationships/hyperlink" Target="https://modernization.wsu.edu/terminology-crosswalk/" TargetMode="External"/><Relationship Id="rId4" Type="http://schemas.openxmlformats.org/officeDocument/2006/relationships/hyperlink" Target="https://modernization.wsu.edu/2020/10/05/new-obiee-report-for-workday-values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5926" y="1985694"/>
            <a:ext cx="11718325" cy="1200329"/>
          </a:xfrm>
        </p:spPr>
        <p:txBody>
          <a:bodyPr/>
          <a:lstStyle/>
          <a:p>
            <a:pPr algn="l"/>
            <a:r>
              <a:rPr lang="en-US" sz="8000" dirty="0" smtClean="0"/>
              <a:t>Workday Reporting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10032" y="3053858"/>
            <a:ext cx="10054976" cy="553998"/>
          </a:xfrm>
        </p:spPr>
        <p:txBody>
          <a:bodyPr/>
          <a:lstStyle/>
          <a:p>
            <a:pPr algn="l"/>
            <a:r>
              <a:rPr lang="en-US" sz="3300" dirty="0" smtClean="0"/>
              <a:t>December 2020</a:t>
            </a:r>
            <a:endParaRPr lang="en-US" sz="3300" dirty="0"/>
          </a:p>
          <a:p>
            <a:pPr algn="l"/>
            <a:endParaRPr lang="en-US" sz="3300" dirty="0"/>
          </a:p>
        </p:txBody>
      </p:sp>
      <p:pic>
        <p:nvPicPr>
          <p:cNvPr id="6" name="Picture 5" descr="Modernization Initiative at Washington State University" title="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26" y="5717120"/>
            <a:ext cx="4042996" cy="10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61" y="566801"/>
            <a:ext cx="10942802" cy="590931"/>
          </a:xfrm>
        </p:spPr>
        <p:txBody>
          <a:bodyPr wrap="square" anchor="b">
            <a:normAutofit/>
          </a:bodyPr>
          <a:lstStyle/>
          <a:p>
            <a:r>
              <a:rPr lang="en-US" dirty="0" smtClean="0"/>
              <a:t>Cost Center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5196309" cy="21480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909" y="1509581"/>
            <a:ext cx="9361905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Foundation Data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091" y="1509580"/>
            <a:ext cx="10606509" cy="4702533"/>
          </a:xfrm>
        </p:spPr>
        <p:txBody>
          <a:bodyPr/>
          <a:lstStyle/>
          <a:p>
            <a:r>
              <a:rPr lang="en-US" dirty="0" smtClean="0"/>
              <a:t>Replaces WSU’s Chart of Accounts</a:t>
            </a:r>
          </a:p>
          <a:p>
            <a:r>
              <a:rPr lang="en-US" dirty="0" smtClean="0"/>
              <a:t>Multidimensional data structure using ‘</a:t>
            </a:r>
            <a:r>
              <a:rPr lang="en-US" dirty="0" err="1" smtClean="0"/>
              <a:t>worktags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Common attributes assigned to transactions </a:t>
            </a:r>
          </a:p>
          <a:p>
            <a:pPr lvl="1"/>
            <a:r>
              <a:rPr lang="en-US" dirty="0" smtClean="0"/>
              <a:t>Describe the business purpose</a:t>
            </a:r>
          </a:p>
          <a:p>
            <a:r>
              <a:rPr lang="en-US" dirty="0" smtClean="0"/>
              <a:t>Pull reports based on the </a:t>
            </a:r>
            <a:r>
              <a:rPr lang="en-US" dirty="0" err="1" smtClean="0"/>
              <a:t>worktags</a:t>
            </a:r>
            <a:endParaRPr lang="en-US" dirty="0" smtClean="0"/>
          </a:p>
          <a:p>
            <a:endParaRPr lang="en-US" dirty="0"/>
          </a:p>
          <a:p>
            <a:pPr marL="219075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52198"/>
              </p:ext>
            </p:extLst>
          </p:nvPr>
        </p:nvGraphicFramePr>
        <p:xfrm>
          <a:off x="1625600" y="4165647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397411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2538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Resources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7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Supervisory Organization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51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Worker Types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3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 Classification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2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2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Workday Functionality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606509" cy="4702533"/>
          </a:xfrm>
        </p:spPr>
        <p:txBody>
          <a:bodyPr/>
          <a:lstStyle/>
          <a:p>
            <a:r>
              <a:rPr lang="en-US" dirty="0" smtClean="0"/>
              <a:t>Search prefixes -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Staples</a:t>
            </a:r>
          </a:p>
          <a:p>
            <a:pPr lvl="1"/>
            <a:r>
              <a:rPr lang="en-US" dirty="0" smtClean="0"/>
              <a:t>What payments were made?</a:t>
            </a:r>
          </a:p>
          <a:p>
            <a:pPr lvl="1"/>
            <a:r>
              <a:rPr lang="en-US" dirty="0" smtClean="0"/>
              <a:t>What is the last PO issued?</a:t>
            </a:r>
          </a:p>
          <a:p>
            <a:pPr lvl="1"/>
            <a:r>
              <a:rPr lang="en-US" dirty="0" smtClean="0"/>
              <a:t>What invoices are listed?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related actions </a:t>
            </a:r>
            <a:r>
              <a:rPr lang="en-US" dirty="0" smtClean="0"/>
              <a:t>button can be your </a:t>
            </a:r>
            <a:r>
              <a:rPr lang="en-US" dirty="0"/>
              <a:t>friend</a:t>
            </a:r>
            <a:r>
              <a:rPr lang="en-US" dirty="0" smtClean="0"/>
              <a:t>!</a:t>
            </a:r>
          </a:p>
          <a:p>
            <a:r>
              <a:rPr lang="en-US" dirty="0" smtClean="0"/>
              <a:t>What are the top suppliers by spend? </a:t>
            </a:r>
          </a:p>
          <a:p>
            <a:pPr lvl="1"/>
            <a:r>
              <a:rPr lang="en-US" dirty="0" smtClean="0"/>
              <a:t>Search bar</a:t>
            </a:r>
          </a:p>
        </p:txBody>
      </p:sp>
      <p:pic>
        <p:nvPicPr>
          <p:cNvPr id="2056" name="Picture 8" descr="Workday icons and buttons | Workday@Y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83" y="2852990"/>
            <a:ext cx="11525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tucki\AppData\Local\Temp\SNAGHTMLac888ab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6" y="5394659"/>
            <a:ext cx="2809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" y="1127315"/>
            <a:ext cx="7911779" cy="1061829"/>
          </a:xfrm>
        </p:spPr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Delivered vs Custom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Delivered reports are provided by Workday</a:t>
            </a:r>
          </a:p>
          <a:p>
            <a:pPr lvl="1"/>
            <a:r>
              <a:rPr lang="en-US" dirty="0" smtClean="0"/>
              <a:t>Over 4000</a:t>
            </a:r>
          </a:p>
          <a:p>
            <a:r>
              <a:rPr lang="en-US" dirty="0" smtClean="0"/>
              <a:t>Custom reports are written by WSU</a:t>
            </a:r>
          </a:p>
          <a:p>
            <a:pPr lvl="1"/>
            <a:r>
              <a:rPr lang="en-US" dirty="0" smtClean="0"/>
              <a:t>Over 350 just migrated into the production tenant</a:t>
            </a:r>
          </a:p>
          <a:p>
            <a:r>
              <a:rPr lang="en-US" dirty="0" smtClean="0"/>
              <a:t>Custom reports look like these</a:t>
            </a:r>
          </a:p>
          <a:p>
            <a:pPr lvl="1"/>
            <a:r>
              <a:rPr lang="en-US" dirty="0" smtClean="0"/>
              <a:t>“CR FIN Find </a:t>
            </a:r>
            <a:r>
              <a:rPr lang="en-US" dirty="0"/>
              <a:t>Expense </a:t>
            </a:r>
            <a:r>
              <a:rPr lang="en-US" dirty="0" smtClean="0"/>
              <a:t>Reports”</a:t>
            </a:r>
          </a:p>
          <a:p>
            <a:pPr lvl="1"/>
            <a:r>
              <a:rPr lang="en-US" dirty="0" smtClean="0"/>
              <a:t>“CR </a:t>
            </a:r>
            <a:r>
              <a:rPr lang="en-US" dirty="0"/>
              <a:t>TTK Direct Report Time </a:t>
            </a:r>
            <a:r>
              <a:rPr lang="en-US" dirty="0" smtClean="0"/>
              <a:t>Off”</a:t>
            </a:r>
          </a:p>
          <a:p>
            <a:r>
              <a:rPr lang="en-US" dirty="0" smtClean="0"/>
              <a:t>Slide at the end with abbreviations</a:t>
            </a:r>
          </a:p>
        </p:txBody>
      </p:sp>
    </p:spTree>
    <p:extLst>
      <p:ext uri="{BB962C8B-B14F-4D97-AF65-F5344CB8AC3E}">
        <p14:creationId xmlns:p14="http://schemas.microsoft.com/office/powerpoint/2010/main" val="28909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Reports Are Available To 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26696" cy="4934762"/>
          </a:xfrm>
        </p:spPr>
        <p:txBody>
          <a:bodyPr/>
          <a:lstStyle/>
          <a:p>
            <a:r>
              <a:rPr lang="en-US" dirty="0" smtClean="0"/>
              <a:t>HR and Payroll will be live on 12/16</a:t>
            </a:r>
          </a:p>
          <a:p>
            <a:r>
              <a:rPr lang="en-US" dirty="0" smtClean="0"/>
              <a:t>Finance will be live on 1/1</a:t>
            </a:r>
          </a:p>
          <a:p>
            <a:r>
              <a:rPr lang="en-US" dirty="0" smtClean="0"/>
              <a:t>Search Bar</a:t>
            </a:r>
          </a:p>
          <a:p>
            <a:pPr lvl="1"/>
            <a:r>
              <a:rPr lang="en-US" dirty="0" smtClean="0"/>
              <a:t>Most Common but requires you to remember portion of name</a:t>
            </a:r>
          </a:p>
          <a:p>
            <a:pPr lvl="1"/>
            <a:r>
              <a:rPr lang="en-US" dirty="0" smtClean="0"/>
              <a:t>3 character blocks is sufficient</a:t>
            </a:r>
          </a:p>
          <a:p>
            <a:pPr lvl="1"/>
            <a:r>
              <a:rPr lang="en-US" dirty="0" smtClean="0"/>
              <a:t>View, My, Find</a:t>
            </a:r>
          </a:p>
          <a:p>
            <a:r>
              <a:rPr lang="en-US" dirty="0" smtClean="0"/>
              <a:t>Favorites</a:t>
            </a:r>
          </a:p>
          <a:p>
            <a:pPr lvl="1"/>
            <a:r>
              <a:rPr lang="en-US" dirty="0" smtClean="0"/>
              <a:t>Manage Favorites reports, custom or delivered</a:t>
            </a:r>
          </a:p>
          <a:p>
            <a:pPr lvl="1"/>
            <a:r>
              <a:rPr lang="en-US" dirty="0" smtClean="0"/>
              <a:t>Customize for your personal needs</a:t>
            </a:r>
          </a:p>
          <a:p>
            <a:pPr lvl="1"/>
            <a:r>
              <a:rPr lang="en-US" dirty="0" smtClean="0"/>
              <a:t>Save time and customize personal navigation</a:t>
            </a:r>
          </a:p>
          <a:p>
            <a:pPr lvl="1"/>
            <a:endParaRPr lang="en-US" dirty="0"/>
          </a:p>
        </p:txBody>
      </p:sp>
      <p:pic>
        <p:nvPicPr>
          <p:cNvPr id="7" name="Picture 4" descr="C:\Users\stucki\AppData\Local\Temp\SNAGHTMLac888a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6" y="5394659"/>
            <a:ext cx="2809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968829" y="2634343"/>
            <a:ext cx="106135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Reports Are Available To 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26696" cy="4934762"/>
          </a:xfrm>
        </p:spPr>
        <p:txBody>
          <a:bodyPr/>
          <a:lstStyle/>
          <a:p>
            <a:r>
              <a:rPr lang="en-US" dirty="0"/>
              <a:t>Sitemap</a:t>
            </a:r>
          </a:p>
          <a:p>
            <a:pPr lvl="1"/>
            <a:r>
              <a:rPr lang="en-US" dirty="0"/>
              <a:t>Delivered reports and tasks sorted by category</a:t>
            </a:r>
          </a:p>
          <a:p>
            <a:pPr lvl="1"/>
            <a:r>
              <a:rPr lang="en-US" dirty="0"/>
              <a:t>Based on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Dashboards</a:t>
            </a:r>
          </a:p>
          <a:p>
            <a:pPr lvl="1"/>
            <a:r>
              <a:rPr lang="en-US" dirty="0" smtClean="0"/>
              <a:t>Add to home page</a:t>
            </a:r>
          </a:p>
          <a:p>
            <a:pPr lvl="1"/>
            <a:r>
              <a:rPr lang="en-US" dirty="0" smtClean="0"/>
              <a:t>Search directly for them</a:t>
            </a:r>
          </a:p>
          <a:p>
            <a:pPr lvl="1"/>
            <a:r>
              <a:rPr lang="en-US" dirty="0" smtClean="0"/>
              <a:t>Contain </a:t>
            </a:r>
            <a:r>
              <a:rPr lang="en-US" dirty="0" err="1" smtClean="0"/>
              <a:t>worklets</a:t>
            </a:r>
            <a:endParaRPr lang="en-US" dirty="0" smtClean="0"/>
          </a:p>
          <a:p>
            <a:pPr lvl="1"/>
            <a:r>
              <a:rPr lang="en-US" dirty="0" smtClean="0"/>
              <a:t>Report menu</a:t>
            </a:r>
          </a:p>
        </p:txBody>
      </p:sp>
      <p:pic>
        <p:nvPicPr>
          <p:cNvPr id="8" name="Picture 4" descr="C:\Users\stucki\AppData\Local\Temp\SNAGHTMLac888a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6" y="5394659"/>
            <a:ext cx="2809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704" y="568115"/>
            <a:ext cx="10926696" cy="590931"/>
          </a:xfrm>
        </p:spPr>
        <p:txBody>
          <a:bodyPr/>
          <a:lstStyle/>
          <a:p>
            <a:r>
              <a:rPr lang="en-US" dirty="0" smtClean="0"/>
              <a:t>Custom Reports Available To 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4570926" cy="4934762"/>
          </a:xfrm>
        </p:spPr>
        <p:txBody>
          <a:bodyPr/>
          <a:lstStyle/>
          <a:p>
            <a:r>
              <a:rPr lang="en-US" dirty="0" smtClean="0"/>
              <a:t>Custom report library</a:t>
            </a:r>
          </a:p>
          <a:p>
            <a:pPr lvl="1"/>
            <a:r>
              <a:rPr lang="en-US" dirty="0" smtClean="0"/>
              <a:t>Can add to your home page</a:t>
            </a:r>
          </a:p>
          <a:p>
            <a:pPr lvl="1"/>
            <a:r>
              <a:rPr lang="en-US" dirty="0" smtClean="0"/>
              <a:t>Uses report tags</a:t>
            </a:r>
          </a:p>
          <a:p>
            <a:pPr lvl="1"/>
            <a:r>
              <a:rPr lang="en-US" dirty="0" smtClean="0"/>
              <a:t>Delivered reports can’t be manually tagged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96" y="2873829"/>
            <a:ext cx="4133333" cy="2723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496" y="1509581"/>
            <a:ext cx="1104762" cy="1209524"/>
          </a:xfrm>
          <a:prstGeom prst="rect">
            <a:avLst/>
          </a:prstGeom>
        </p:spPr>
      </p:pic>
      <p:pic>
        <p:nvPicPr>
          <p:cNvPr id="9" name="Picture 4" descr="C:\Users\stucki\AppData\Local\Temp\SNAGHTMLac888ab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6" y="5394659"/>
            <a:ext cx="2809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Prompt Filters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26696" cy="4934762"/>
          </a:xfrm>
        </p:spPr>
        <p:txBody>
          <a:bodyPr/>
          <a:lstStyle/>
          <a:p>
            <a:r>
              <a:rPr lang="en-US" dirty="0" smtClean="0"/>
              <a:t>Reports have 0 to many prompts</a:t>
            </a:r>
          </a:p>
          <a:p>
            <a:r>
              <a:rPr lang="en-US" dirty="0" smtClean="0"/>
              <a:t>You need to manually select the prompts</a:t>
            </a:r>
          </a:p>
          <a:p>
            <a:r>
              <a:rPr lang="en-US" dirty="0" smtClean="0"/>
              <a:t>Can prompt selections be saved an a report? – Yes</a:t>
            </a:r>
          </a:p>
          <a:p>
            <a:r>
              <a:rPr lang="en-US" dirty="0" smtClean="0"/>
              <a:t>Not all reports can save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5447"/>
            <a:ext cx="6119021" cy="2064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738" y="3235916"/>
            <a:ext cx="5006148" cy="3208428"/>
          </a:xfrm>
          <a:prstGeom prst="rect">
            <a:avLst/>
          </a:prstGeom>
        </p:spPr>
      </p:pic>
      <p:pic>
        <p:nvPicPr>
          <p:cNvPr id="9" name="Picture 4" descr="C:\Users\stucki\AppData\Local\Temp\SNAGHTMLac888ab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6" y="5394659"/>
            <a:ext cx="2809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" y="1127315"/>
            <a:ext cx="7911779" cy="1061829"/>
          </a:xfrm>
        </p:spPr>
        <p:txBody>
          <a:bodyPr/>
          <a:lstStyle/>
          <a:p>
            <a:r>
              <a:rPr lang="en-US" dirty="0" smtClean="0"/>
              <a:t>Report 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Reporting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staff involved in reporting</a:t>
            </a:r>
            <a:endParaRPr lang="en-US" dirty="0"/>
          </a:p>
        </p:txBody>
      </p:sp>
      <p:pic>
        <p:nvPicPr>
          <p:cNvPr id="3074" name="Picture 2" descr="Changes Ahead - Highway Sign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37" y="3972927"/>
            <a:ext cx="3474720" cy="23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Report Demos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26696" cy="4934762"/>
          </a:xfrm>
        </p:spPr>
        <p:txBody>
          <a:bodyPr/>
          <a:lstStyle/>
          <a:p>
            <a:r>
              <a:rPr lang="en-US" sz="2800" dirty="0"/>
              <a:t>Budget to Actuals – Ken </a:t>
            </a:r>
            <a:endParaRPr lang="en-US" sz="2800" dirty="0" smtClean="0"/>
          </a:p>
          <a:p>
            <a:pPr lvl="1"/>
            <a:r>
              <a:rPr lang="en-US" sz="2600" dirty="0" smtClean="0"/>
              <a:t>Core and noncore</a:t>
            </a:r>
          </a:p>
          <a:p>
            <a:pPr lvl="1"/>
            <a:r>
              <a:rPr lang="en-US" sz="2600" dirty="0" smtClean="0"/>
              <a:t>CC financial position</a:t>
            </a:r>
            <a:endParaRPr lang="en-US" sz="2600" dirty="0"/>
          </a:p>
          <a:p>
            <a:r>
              <a:rPr lang="en-US" sz="2800" dirty="0" smtClean="0"/>
              <a:t>CR </a:t>
            </a:r>
            <a:r>
              <a:rPr lang="en-US" sz="2800" dirty="0"/>
              <a:t>GRA Award Financial Summary - </a:t>
            </a:r>
            <a:r>
              <a:rPr lang="en-US" sz="2800" dirty="0" smtClean="0"/>
              <a:t>Christine</a:t>
            </a:r>
            <a:endParaRPr lang="en-US" sz="2800" dirty="0"/>
          </a:p>
          <a:p>
            <a:r>
              <a:rPr lang="en-US" sz="2800" dirty="0"/>
              <a:t>CR FIN Position Budget Balance Summary – Kameron</a:t>
            </a:r>
          </a:p>
        </p:txBody>
      </p:sp>
      <p:pic>
        <p:nvPicPr>
          <p:cNvPr id="8" name="Picture 4" descr="C:\Users\stucki\AppData\Local\Temp\SNAGHTMLac888a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6" y="5394659"/>
            <a:ext cx="2809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" y="-811677"/>
            <a:ext cx="7911779" cy="300082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Delivery &amp;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3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48943" y="2167776"/>
            <a:ext cx="6742758" cy="3712029"/>
          </a:xfrm>
        </p:spPr>
        <p:txBody>
          <a:bodyPr/>
          <a:lstStyle/>
          <a:p>
            <a:r>
              <a:rPr lang="en-US" sz="2800" dirty="0" err="1"/>
              <a:t>InfoBurst</a:t>
            </a:r>
            <a:r>
              <a:rPr lang="en-US" sz="2800" dirty="0"/>
              <a:t> will not be used for </a:t>
            </a:r>
            <a:r>
              <a:rPr lang="en-US" sz="2800" dirty="0" smtClean="0"/>
              <a:t>Workday</a:t>
            </a:r>
          </a:p>
          <a:p>
            <a:r>
              <a:rPr lang="en-US" sz="2800" dirty="0" smtClean="0"/>
              <a:t>Most reports can be scheduled</a:t>
            </a:r>
            <a:endParaRPr lang="en-US" sz="2800" dirty="0"/>
          </a:p>
          <a:p>
            <a:r>
              <a:rPr lang="en-US" sz="2800" dirty="0"/>
              <a:t>You can schedule reports to run in </a:t>
            </a:r>
            <a:r>
              <a:rPr lang="en-US" sz="2800" dirty="0" smtClean="0"/>
              <a:t>workday using the </a:t>
            </a:r>
            <a:r>
              <a:rPr lang="en-US" sz="2800" b="1" dirty="0" smtClean="0"/>
              <a:t>Schedule a Report </a:t>
            </a:r>
            <a:r>
              <a:rPr lang="en-US" sz="2800" dirty="0" smtClean="0"/>
              <a:t>task</a:t>
            </a:r>
          </a:p>
          <a:p>
            <a:pPr lvl="1"/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04" y="1357521"/>
            <a:ext cx="4361905" cy="4323809"/>
          </a:xfrm>
          <a:prstGeom prst="rect">
            <a:avLst/>
          </a:prstGeom>
        </p:spPr>
      </p:pic>
      <p:pic>
        <p:nvPicPr>
          <p:cNvPr id="10" name="Picture 4" descr="C:\Users\stucki\AppData\Local\Temp\SNAGHTMLac888ab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6" y="5394659"/>
            <a:ext cx="2809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26696" cy="4934762"/>
          </a:xfrm>
        </p:spPr>
        <p:txBody>
          <a:bodyPr/>
          <a:lstStyle/>
          <a:p>
            <a:r>
              <a:rPr lang="en-US" dirty="0" smtClean="0"/>
              <a:t>Landing pages for a list of reports related to a role</a:t>
            </a:r>
          </a:p>
          <a:p>
            <a:pPr lvl="1"/>
            <a:r>
              <a:rPr lang="en-US" dirty="0" smtClean="0"/>
              <a:t>1 to 6 reports per tab</a:t>
            </a:r>
          </a:p>
          <a:p>
            <a:pPr lvl="1"/>
            <a:r>
              <a:rPr lang="en-US" dirty="0" smtClean="0"/>
              <a:t>Starting with 1 tab but can add more</a:t>
            </a:r>
          </a:p>
          <a:p>
            <a:r>
              <a:rPr lang="en-US" dirty="0" smtClean="0"/>
              <a:t>Add to your home page as an application</a:t>
            </a:r>
          </a:p>
          <a:p>
            <a:r>
              <a:rPr lang="en-US" dirty="0" smtClean="0"/>
              <a:t>Some setup might be required</a:t>
            </a:r>
          </a:p>
          <a:p>
            <a:r>
              <a:rPr lang="en-US" dirty="0" smtClean="0"/>
              <a:t>Settings on a </a:t>
            </a:r>
            <a:r>
              <a:rPr lang="en-US" dirty="0" err="1" smtClean="0"/>
              <a:t>worklet</a:t>
            </a:r>
            <a:r>
              <a:rPr lang="en-US" dirty="0" smtClean="0"/>
              <a:t> are similar to prompts on a report</a:t>
            </a:r>
          </a:p>
          <a:p>
            <a:pPr lvl="1"/>
            <a:r>
              <a:rPr lang="en-US" dirty="0" err="1" smtClean="0"/>
              <a:t>Worklet</a:t>
            </a:r>
            <a:r>
              <a:rPr lang="en-US" dirty="0" smtClean="0"/>
              <a:t> = a report displayed in a “tile”</a:t>
            </a:r>
          </a:p>
          <a:p>
            <a:r>
              <a:rPr lang="en-US" dirty="0" smtClean="0"/>
              <a:t>Meant for a collective larger audience and not a personal dashboard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704" y="568115"/>
            <a:ext cx="10926696" cy="590931"/>
          </a:xfrm>
        </p:spPr>
        <p:txBody>
          <a:bodyPr/>
          <a:lstStyle/>
          <a:p>
            <a:r>
              <a:rPr lang="en-US" dirty="0" smtClean="0"/>
              <a:t>Dashboard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523" y="1159046"/>
            <a:ext cx="11164055" cy="53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26696" cy="4934762"/>
          </a:xfrm>
        </p:spPr>
        <p:txBody>
          <a:bodyPr/>
          <a:lstStyle/>
          <a:p>
            <a:r>
              <a:rPr lang="en-US" sz="2800" dirty="0"/>
              <a:t>Dashboards are built for a role</a:t>
            </a:r>
          </a:p>
          <a:p>
            <a:r>
              <a:rPr lang="en-US" sz="2800" dirty="0" smtClean="0"/>
              <a:t>Many </a:t>
            </a:r>
            <a:r>
              <a:rPr lang="en-US" sz="2800" dirty="0"/>
              <a:t>people </a:t>
            </a:r>
            <a:r>
              <a:rPr lang="en-US" sz="2800" dirty="0" smtClean="0"/>
              <a:t>will </a:t>
            </a:r>
            <a:r>
              <a:rPr lang="en-US" sz="2800" dirty="0"/>
              <a:t>use the same </a:t>
            </a:r>
            <a:r>
              <a:rPr lang="en-US" sz="2800" dirty="0" smtClean="0"/>
              <a:t>dashboard because they have the same role</a:t>
            </a:r>
            <a:endParaRPr lang="en-US" sz="2800" dirty="0"/>
          </a:p>
          <a:p>
            <a:r>
              <a:rPr lang="en-US" sz="2800" dirty="0"/>
              <a:t>Security takes care of most items on HR side</a:t>
            </a:r>
          </a:p>
          <a:p>
            <a:r>
              <a:rPr lang="en-US" sz="2800" dirty="0" smtClean="0"/>
              <a:t>Might </a:t>
            </a:r>
            <a:r>
              <a:rPr lang="en-US" sz="2800" dirty="0"/>
              <a:t>be more configuration on Finance side</a:t>
            </a:r>
          </a:p>
          <a:p>
            <a:pPr lvl="1"/>
            <a:r>
              <a:rPr lang="en-US" sz="2600" dirty="0"/>
              <a:t>Due to a more open security model</a:t>
            </a:r>
          </a:p>
        </p:txBody>
      </p:sp>
    </p:spTree>
    <p:extLst>
      <p:ext uri="{BB962C8B-B14F-4D97-AF65-F5344CB8AC3E}">
        <p14:creationId xmlns:p14="http://schemas.microsoft.com/office/powerpoint/2010/main" val="17889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4" y="1509581"/>
            <a:ext cx="10650053" cy="4934762"/>
          </a:xfrm>
        </p:spPr>
        <p:txBody>
          <a:bodyPr/>
          <a:lstStyle/>
          <a:p>
            <a:r>
              <a:rPr lang="en-US" sz="2800" dirty="0" smtClean="0"/>
              <a:t>Some </a:t>
            </a:r>
            <a:r>
              <a:rPr lang="en-US" sz="2800" dirty="0" err="1" smtClean="0"/>
              <a:t>worklets</a:t>
            </a:r>
            <a:r>
              <a:rPr lang="en-US" sz="2800" dirty="0" smtClean="0"/>
              <a:t> can be configured</a:t>
            </a:r>
          </a:p>
          <a:p>
            <a:r>
              <a:rPr lang="en-US" sz="2800" dirty="0"/>
              <a:t>Click on the gear </a:t>
            </a:r>
            <a:r>
              <a:rPr lang="en-US" sz="2800" dirty="0" smtClean="0"/>
              <a:t>icon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600" dirty="0" smtClean="0"/>
              <a:t>Select Edit Settings</a:t>
            </a:r>
          </a:p>
          <a:p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814" y="2787200"/>
            <a:ext cx="8790476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2275113"/>
            <a:ext cx="6023624" cy="4169229"/>
          </a:xfrm>
        </p:spPr>
        <p:txBody>
          <a:bodyPr/>
          <a:lstStyle/>
          <a:p>
            <a:r>
              <a:rPr lang="en-US" sz="2800" dirty="0" err="1" smtClean="0"/>
              <a:t>Worklets</a:t>
            </a:r>
            <a:r>
              <a:rPr lang="en-US" sz="2800" dirty="0" smtClean="0"/>
              <a:t> have prompts just like reports</a:t>
            </a:r>
          </a:p>
          <a:p>
            <a:r>
              <a:rPr lang="en-US" sz="2800" dirty="0" smtClean="0"/>
              <a:t>Some are preconfigured and others are left open</a:t>
            </a:r>
          </a:p>
          <a:p>
            <a:r>
              <a:rPr lang="en-US" sz="2800" dirty="0" smtClean="0"/>
              <a:t>Prompts will “stick” when you run dashboard again</a:t>
            </a:r>
          </a:p>
          <a:p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581" y="1891247"/>
            <a:ext cx="5295238" cy="4171429"/>
          </a:xfrm>
          <a:prstGeom prst="rect">
            <a:avLst/>
          </a:prstGeom>
        </p:spPr>
      </p:pic>
      <p:pic>
        <p:nvPicPr>
          <p:cNvPr id="7" name="Picture 4" descr="C:\Users\stucki\AppData\Local\Temp\SNAGHTMLac888ab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26" y="5394659"/>
            <a:ext cx="2809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" y="157819"/>
            <a:ext cx="7911779" cy="2031325"/>
          </a:xfrm>
        </p:spPr>
        <p:txBody>
          <a:bodyPr/>
          <a:lstStyle/>
          <a:p>
            <a:r>
              <a:rPr lang="en-US" dirty="0" smtClean="0"/>
              <a:t>Support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26696" cy="4934762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244" y="1448457"/>
            <a:ext cx="7184356" cy="50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with Workday at WSU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606509" cy="4702533"/>
          </a:xfrm>
        </p:spPr>
        <p:txBody>
          <a:bodyPr/>
          <a:lstStyle/>
          <a:p>
            <a:r>
              <a:rPr lang="en-US" dirty="0" smtClean="0"/>
              <a:t>The financial data warehouse will house historical HR, Payroll and Financial data</a:t>
            </a:r>
          </a:p>
          <a:p>
            <a:r>
              <a:rPr lang="en-US" dirty="0" smtClean="0"/>
              <a:t>No Workday data will be placed in financial data warehouse</a:t>
            </a:r>
          </a:p>
          <a:p>
            <a:r>
              <a:rPr lang="en-US" dirty="0" smtClean="0"/>
              <a:t>Workday in-system tools and functionality will be used to meet reporting and analysis needs of process user, management, and leadership for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10926696" cy="5601732"/>
          </a:xfrm>
        </p:spPr>
        <p:txBody>
          <a:bodyPr/>
          <a:lstStyle/>
          <a:p>
            <a:r>
              <a:rPr lang="en-US" dirty="0"/>
              <a:t>Reference guide “</a:t>
            </a:r>
            <a:r>
              <a:rPr lang="en-US" dirty="0">
                <a:hlinkClick r:id="rId3"/>
              </a:rPr>
              <a:t>Using Workday Reports</a:t>
            </a:r>
            <a:r>
              <a:rPr lang="en-US" dirty="0"/>
              <a:t>”</a:t>
            </a:r>
          </a:p>
          <a:p>
            <a:r>
              <a:rPr lang="en-US" dirty="0" smtClean="0">
                <a:hlinkClick r:id="rId4"/>
              </a:rPr>
              <a:t>OBIEE </a:t>
            </a:r>
            <a:r>
              <a:rPr lang="en-US" dirty="0">
                <a:hlinkClick r:id="rId4"/>
              </a:rPr>
              <a:t>crosswalk for Workday values</a:t>
            </a:r>
            <a:endParaRPr lang="en-US" dirty="0"/>
          </a:p>
          <a:p>
            <a:r>
              <a:rPr lang="en-US" dirty="0" smtClean="0">
                <a:hlinkClick r:id="rId5"/>
              </a:rPr>
              <a:t>Terminology </a:t>
            </a:r>
            <a:r>
              <a:rPr lang="en-US" dirty="0">
                <a:hlinkClick r:id="rId5"/>
              </a:rPr>
              <a:t>Crosswalk</a:t>
            </a:r>
            <a:endParaRPr lang="en-US" dirty="0"/>
          </a:p>
          <a:p>
            <a:r>
              <a:rPr lang="en-US" dirty="0" smtClean="0">
                <a:hlinkClick r:id="rId6"/>
              </a:rPr>
              <a:t>Foundation </a:t>
            </a:r>
            <a:r>
              <a:rPr lang="en-US" dirty="0">
                <a:hlinkClick r:id="rId6"/>
              </a:rPr>
              <a:t>data model</a:t>
            </a:r>
          </a:p>
          <a:p>
            <a:r>
              <a:rPr lang="en-US" dirty="0" smtClean="0">
                <a:hlinkClick r:id="rId7" action="ppaction://hlinkfile"/>
              </a:rPr>
              <a:t>Support.workday.wsu.edu </a:t>
            </a:r>
            <a:endParaRPr lang="en-US" dirty="0"/>
          </a:p>
          <a:p>
            <a:pPr lvl="1"/>
            <a:r>
              <a:rPr lang="en-US" dirty="0"/>
              <a:t>Issue or defect with report</a:t>
            </a:r>
          </a:p>
          <a:p>
            <a:pPr lvl="1"/>
            <a:r>
              <a:rPr lang="en-US" dirty="0"/>
              <a:t>General report question</a:t>
            </a:r>
          </a:p>
          <a:p>
            <a:r>
              <a:rPr lang="en-US" dirty="0" smtClean="0">
                <a:hlinkClick r:id="rId8"/>
              </a:rPr>
              <a:t>Modernization reporting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Report Abbreviations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139498"/>
              </p:ext>
            </p:extLst>
          </p:nvPr>
        </p:nvGraphicFramePr>
        <p:xfrm>
          <a:off x="1066800" y="1295400"/>
          <a:ext cx="995997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988">
                  <a:extLst>
                    <a:ext uri="{9D8B030D-6E8A-4147-A177-3AD203B41FA5}">
                      <a16:colId xmlns:a16="http://schemas.microsoft.com/office/drawing/2014/main" val="2459199722"/>
                    </a:ext>
                  </a:extLst>
                </a:gridCol>
                <a:gridCol w="4979988">
                  <a:extLst>
                    <a:ext uri="{9D8B030D-6E8A-4147-A177-3AD203B41FA5}">
                      <a16:colId xmlns:a16="http://schemas.microsoft.com/office/drawing/2014/main" val="2067319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6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ABS: Absence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AST: Assets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89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ACA: 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FIN: Budget &amp; General Accounting, Revenue,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7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BEN: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GFT: Gifts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8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COM: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GRA: Grants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11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FAC: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PAY: Payroll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82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HCM: Core HCM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PRJ: Project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8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ORG: Organizations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PRO: Procurement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25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PER: Personal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4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UNN: Union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0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REC: Recruitment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9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8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34254"/>
              </p:ext>
            </p:extLst>
          </p:nvPr>
        </p:nvGraphicFramePr>
        <p:xfrm>
          <a:off x="1066800" y="1295400"/>
          <a:ext cx="99599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988">
                  <a:extLst>
                    <a:ext uri="{9D8B030D-6E8A-4147-A177-3AD203B41FA5}">
                      <a16:colId xmlns:a16="http://schemas.microsoft.com/office/drawing/2014/main" val="2459199722"/>
                    </a:ext>
                  </a:extLst>
                </a:gridCol>
                <a:gridCol w="4979988">
                  <a:extLst>
                    <a:ext uri="{9D8B030D-6E8A-4147-A177-3AD203B41FA5}">
                      <a16:colId xmlns:a16="http://schemas.microsoft.com/office/drawing/2014/main" val="2067319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6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 Absence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Accounts Receivable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89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 Deans &amp; Associate Deans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Area Financial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7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 Faculty 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Cash &amp; Banking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8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 Benefits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 Central Accountant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11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 Controller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82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HCM Core HCM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 Cost Center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8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 Organizations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 Position Budgeting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25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Personal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 AP Data Entry Specialists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4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 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 Purchasing 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0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TTK Timekeeper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 Grants Administrator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9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1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" y="1127315"/>
            <a:ext cx="7911779" cy="1061829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Workday Reporting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26696" cy="4934762"/>
          </a:xfrm>
        </p:spPr>
        <p:txBody>
          <a:bodyPr/>
          <a:lstStyle/>
          <a:p>
            <a:pPr marL="733425" indent="-514350">
              <a:buFont typeface="+mj-lt"/>
              <a:buAutoNum type="arabicPeriod"/>
            </a:pPr>
            <a:r>
              <a:rPr lang="en-US" dirty="0"/>
              <a:t>Immediate Post </a:t>
            </a:r>
            <a:r>
              <a:rPr lang="en-US" dirty="0" smtClean="0"/>
              <a:t>Launch </a:t>
            </a:r>
          </a:p>
          <a:p>
            <a:pPr marL="916506" lvl="1" indent="-457200">
              <a:buFont typeface="+mj-lt"/>
              <a:buAutoNum type="alphaLcParenR"/>
            </a:pPr>
            <a:r>
              <a:rPr lang="en-US" dirty="0" smtClean="0"/>
              <a:t>Over 350 custom WSU reports and dashboards available at launch</a:t>
            </a:r>
          </a:p>
          <a:p>
            <a:pPr marL="2036196" lvl="5" indent="-514350">
              <a:buFont typeface="+mj-lt"/>
              <a:buAutoNum type="romanLcPeriod"/>
            </a:pPr>
            <a:r>
              <a:rPr lang="en-US" sz="2400" dirty="0" smtClean="0">
                <a:solidFill>
                  <a:schemeClr val="bg2"/>
                </a:solidFill>
                <a:latin typeface="Lucida Sans" panose="020B0602030504020204" pitchFamily="34" charset="0"/>
              </a:rPr>
              <a:t>This is just the beginning of where we can go by working together</a:t>
            </a:r>
          </a:p>
          <a:p>
            <a:pPr marL="916506" lvl="1" indent="-457200">
              <a:buFont typeface="+mj-lt"/>
              <a:buAutoNum type="alphaLcParenR"/>
            </a:pPr>
            <a:r>
              <a:rPr lang="en-US" dirty="0" smtClean="0"/>
              <a:t>Workday reporting developed and maintained by central report team</a:t>
            </a:r>
          </a:p>
          <a:p>
            <a:pPr marL="916506" lvl="1" indent="-457200">
              <a:buFont typeface="+mj-lt"/>
              <a:buAutoNum type="alphaLcParenR"/>
            </a:pPr>
            <a:r>
              <a:rPr lang="en-US" dirty="0" smtClean="0"/>
              <a:t>Reporting Advisory Workgroup is active in identifying needed reports, prioritizing work and reviewing reports developed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6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Workday Reporting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26696" cy="4934762"/>
          </a:xfrm>
        </p:spPr>
        <p:txBody>
          <a:bodyPr/>
          <a:lstStyle/>
          <a:p>
            <a:pPr marL="733425" indent="-514350">
              <a:buFont typeface="+mj-lt"/>
              <a:buAutoNum type="arabicPeriod" startAt="2"/>
            </a:pPr>
            <a:r>
              <a:rPr lang="en-US" dirty="0" smtClean="0"/>
              <a:t>After initial stabilization of existing custom reports</a:t>
            </a:r>
          </a:p>
          <a:p>
            <a:pPr marL="965718" lvl="1" indent="-514350">
              <a:buFont typeface="+mj-lt"/>
              <a:buAutoNum type="alphaLcParenR"/>
            </a:pPr>
            <a:r>
              <a:rPr lang="en-US" dirty="0" smtClean="0"/>
              <a:t>Introduce new process to intake report requests</a:t>
            </a:r>
          </a:p>
          <a:p>
            <a:pPr marL="965718" lvl="1" indent="-514350">
              <a:buFont typeface="+mj-lt"/>
              <a:buAutoNum type="alphaLcParenR"/>
            </a:pPr>
            <a:r>
              <a:rPr lang="en-US" dirty="0"/>
              <a:t>Investigate Hybrid </a:t>
            </a:r>
            <a:r>
              <a:rPr lang="en-US" dirty="0" smtClean="0"/>
              <a:t>Model for report and dashboard development</a:t>
            </a:r>
          </a:p>
          <a:p>
            <a:pPr marL="965718" lvl="1" indent="-514350">
              <a:buFont typeface="+mj-lt"/>
              <a:buAutoNum type="alphaLcParenR"/>
            </a:pPr>
            <a:r>
              <a:rPr lang="en-US" dirty="0" smtClean="0"/>
              <a:t>Work with leadership to identify data needs</a:t>
            </a:r>
          </a:p>
          <a:p>
            <a:pPr marL="965718" lvl="1" indent="-514350">
              <a:buFont typeface="+mj-lt"/>
              <a:buAutoNum type="alphaLcParenR"/>
            </a:pPr>
            <a:r>
              <a:rPr lang="en-US" dirty="0"/>
              <a:t>Continue build out of </a:t>
            </a:r>
            <a:r>
              <a:rPr lang="en-US" dirty="0" smtClean="0"/>
              <a:t>improved </a:t>
            </a:r>
            <a:r>
              <a:rPr lang="en-US" dirty="0"/>
              <a:t>dashboards and reports </a:t>
            </a:r>
          </a:p>
          <a:p>
            <a:pPr marL="733425" indent="-514350">
              <a:buFont typeface="+mj-lt"/>
              <a:buAutoNum type="arabicPeriod" startAt="2"/>
            </a:pPr>
            <a:r>
              <a:rPr lang="en-US" dirty="0"/>
              <a:t>Explore new data </a:t>
            </a:r>
            <a:r>
              <a:rPr lang="en-US" dirty="0" smtClean="0"/>
              <a:t>warehousing </a:t>
            </a:r>
            <a:r>
              <a:rPr lang="en-US" dirty="0"/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2895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" y="1127315"/>
            <a:ext cx="7911779" cy="1061829"/>
          </a:xfrm>
        </p:spPr>
        <p:txBody>
          <a:bodyPr/>
          <a:lstStyle/>
          <a:p>
            <a:r>
              <a:rPr lang="en-US" dirty="0" smtClean="0"/>
              <a:t>Items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61" y="566801"/>
            <a:ext cx="10942802" cy="590931"/>
          </a:xfrm>
        </p:spPr>
        <p:txBody>
          <a:bodyPr wrap="square" anchor="b">
            <a:normAutofit/>
          </a:bodyPr>
          <a:lstStyle/>
          <a:p>
            <a:r>
              <a:rPr lang="en-US" dirty="0" smtClean="0"/>
              <a:t>1. Supervisory Organization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258166" cy="4776919"/>
          </a:xfrm>
        </p:spPr>
        <p:txBody>
          <a:bodyPr/>
          <a:lstStyle/>
          <a:p>
            <a:r>
              <a:rPr lang="en-US" dirty="0" smtClean="0"/>
              <a:t>Grouping of workers into a management hierarchy</a:t>
            </a:r>
          </a:p>
          <a:p>
            <a:r>
              <a:rPr lang="en-US" dirty="0" smtClean="0"/>
              <a:t>Positions are created within a supervisory organization</a:t>
            </a:r>
          </a:p>
          <a:p>
            <a:r>
              <a:rPr lang="en-US" dirty="0" smtClean="0"/>
              <a:t>Workers are hired into positions in </a:t>
            </a:r>
            <a:r>
              <a:rPr lang="en-US" dirty="0"/>
              <a:t>a supervisory organization </a:t>
            </a:r>
            <a:endParaRPr lang="en-US" dirty="0" smtClean="0"/>
          </a:p>
          <a:p>
            <a:r>
              <a:rPr lang="en-US" dirty="0" smtClean="0"/>
              <a:t>Assignable roles have responsibilities in a </a:t>
            </a:r>
            <a:r>
              <a:rPr lang="en-US" dirty="0"/>
              <a:t>supervisory organization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Exciting to have sup orgs in a central system</a:t>
            </a:r>
            <a:endParaRPr lang="en-US" dirty="0"/>
          </a:p>
          <a:p>
            <a:r>
              <a:rPr lang="en-US" dirty="0" smtClean="0"/>
              <a:t>Navigate up and down the structure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0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61" y="566801"/>
            <a:ext cx="10942802" cy="590931"/>
          </a:xfrm>
        </p:spPr>
        <p:txBody>
          <a:bodyPr wrap="square" anchor="b">
            <a:normAutofit/>
          </a:bodyPr>
          <a:lstStyle/>
          <a:p>
            <a:r>
              <a:rPr lang="en-US" dirty="0" smtClean="0"/>
              <a:t>Supervisory Organization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258166" cy="214801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05" y="1509581"/>
            <a:ext cx="11107252" cy="45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61" y="566801"/>
            <a:ext cx="10942802" cy="590931"/>
          </a:xfrm>
        </p:spPr>
        <p:txBody>
          <a:bodyPr wrap="square" anchor="b">
            <a:normAutofit/>
          </a:bodyPr>
          <a:lstStyle/>
          <a:p>
            <a:r>
              <a:rPr lang="en-US" dirty="0" smtClean="0"/>
              <a:t>2. Cost Center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12605" y="1509581"/>
            <a:ext cx="10987509" cy="4776919"/>
          </a:xfrm>
        </p:spPr>
        <p:txBody>
          <a:bodyPr/>
          <a:lstStyle/>
          <a:p>
            <a:r>
              <a:rPr lang="en-US" dirty="0" smtClean="0"/>
              <a:t>Hold financial transactions, budgets and workers</a:t>
            </a:r>
          </a:p>
          <a:p>
            <a:r>
              <a:rPr lang="en-US" dirty="0" smtClean="0"/>
              <a:t>Can compare to a department in legacy</a:t>
            </a:r>
          </a:p>
          <a:p>
            <a:r>
              <a:rPr lang="en-US" dirty="0" smtClean="0"/>
              <a:t>Typically should have</a:t>
            </a:r>
          </a:p>
          <a:p>
            <a:pPr lvl="1"/>
            <a:r>
              <a:rPr lang="en-US" dirty="0" smtClean="0"/>
              <a:t>A manager – A financial impact – A budget</a:t>
            </a:r>
          </a:p>
          <a:p>
            <a:r>
              <a:rPr lang="en-US" dirty="0" smtClean="0"/>
              <a:t>Used to report and manage cost but not people</a:t>
            </a:r>
          </a:p>
          <a:p>
            <a:endParaRPr lang="en-US" dirty="0" smtClean="0"/>
          </a:p>
          <a:p>
            <a:r>
              <a:rPr lang="en-US" dirty="0" smtClean="0"/>
              <a:t>Navigate up and down the structure</a:t>
            </a:r>
          </a:p>
        </p:txBody>
      </p:sp>
    </p:spTree>
    <p:extLst>
      <p:ext uri="{BB962C8B-B14F-4D97-AF65-F5344CB8AC3E}">
        <p14:creationId xmlns:p14="http://schemas.microsoft.com/office/powerpoint/2010/main" val="19778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U PowerPoint Template 2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SU PowerPoint Template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x9 Template-431-grey bar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x9 WSU Hrz 431-white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F4ADAE6931A41BF316B53AF0E309D" ma:contentTypeVersion="0" ma:contentTypeDescription="Create a new document." ma:contentTypeScope="" ma:versionID="02fd0071c9d11ae786e2718725237a4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43E4BD-9221-4E46-87CA-71B460DFD3ED}"/>
</file>

<file path=customXml/itemProps2.xml><?xml version="1.0" encoding="utf-8"?>
<ds:datastoreItem xmlns:ds="http://schemas.openxmlformats.org/officeDocument/2006/customXml" ds:itemID="{10EEB7A7-F357-4700-B141-9B872403176E}"/>
</file>

<file path=customXml/itemProps3.xml><?xml version="1.0" encoding="utf-8"?>
<ds:datastoreItem xmlns:ds="http://schemas.openxmlformats.org/officeDocument/2006/customXml" ds:itemID="{22E8E41C-2256-4A69-BF8A-FACF864058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Widescreen</PresentationFormat>
  <Paragraphs>223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Lucida Sans</vt:lpstr>
      <vt:lpstr>Wingdings</vt:lpstr>
      <vt:lpstr>WSU PowerPoint Template 2</vt:lpstr>
      <vt:lpstr>WSU PowerPoint Template</vt:lpstr>
      <vt:lpstr>16x9 Template-431-grey bar</vt:lpstr>
      <vt:lpstr>16x9 WSU Hrz 431-white</vt:lpstr>
      <vt:lpstr>Default Design</vt:lpstr>
      <vt:lpstr>1_Default Design</vt:lpstr>
      <vt:lpstr>Workday Reporting</vt:lpstr>
      <vt:lpstr>Reporting Session</vt:lpstr>
      <vt:lpstr>Reporting with Workday at WSU</vt:lpstr>
      <vt:lpstr>Workday Reporting Strategy</vt:lpstr>
      <vt:lpstr>Workday Reporting Strategy</vt:lpstr>
      <vt:lpstr>Items to Know</vt:lpstr>
      <vt:lpstr>1. Supervisory Organization</vt:lpstr>
      <vt:lpstr>Supervisory Organization</vt:lpstr>
      <vt:lpstr>2. Cost Center</vt:lpstr>
      <vt:lpstr>Cost Center</vt:lpstr>
      <vt:lpstr>3. Foundation Data Model</vt:lpstr>
      <vt:lpstr>Workday Functionality</vt:lpstr>
      <vt:lpstr>Reports</vt:lpstr>
      <vt:lpstr>Delivered vs Custom</vt:lpstr>
      <vt:lpstr>What Reports Are Available To Me?</vt:lpstr>
      <vt:lpstr>What Reports Are Available To Me?</vt:lpstr>
      <vt:lpstr>Custom Reports Available To Me</vt:lpstr>
      <vt:lpstr>Report Prompt Filters</vt:lpstr>
      <vt:lpstr>Report Demos</vt:lpstr>
      <vt:lpstr>Custom Report Demos</vt:lpstr>
      <vt:lpstr> Delivery &amp; Configuration</vt:lpstr>
      <vt:lpstr>Schedule A Report</vt:lpstr>
      <vt:lpstr>Dashboards</vt:lpstr>
      <vt:lpstr>Dashboard Example</vt:lpstr>
      <vt:lpstr>Dashboard Configuration</vt:lpstr>
      <vt:lpstr>Dashboard Configuration</vt:lpstr>
      <vt:lpstr>Dashboard Configuration</vt:lpstr>
      <vt:lpstr>Support Options</vt:lpstr>
      <vt:lpstr>Resources</vt:lpstr>
      <vt:lpstr>Resources</vt:lpstr>
      <vt:lpstr>Custom Report Abbreviations</vt:lpstr>
      <vt:lpstr>Dashboards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2020-12-09T05:37:25Z</dcterms:created>
  <dcterms:modified xsi:type="dcterms:W3CDTF">2020-12-09T05:37:53Z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0x010100859F4ADAE6931A41BF316B53AF0E309D</vt:lpwstr>
  </property>
</Properties>
</file>