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35" r:id="rId5"/>
    <p:sldMasterId id="2147484353" r:id="rId6"/>
    <p:sldMasterId id="2147484356" r:id="rId7"/>
    <p:sldMasterId id="2147484377" r:id="rId8"/>
    <p:sldMasterId id="2147484382" r:id="rId9"/>
  </p:sldMasterIdLst>
  <p:notesMasterIdLst>
    <p:notesMasterId r:id="rId56"/>
  </p:notesMasterIdLst>
  <p:handoutMasterIdLst>
    <p:handoutMasterId r:id="rId57"/>
  </p:handoutMasterIdLst>
  <p:sldIdLst>
    <p:sldId id="427" r:id="rId10"/>
    <p:sldId id="817" r:id="rId11"/>
    <p:sldId id="814" r:id="rId12"/>
    <p:sldId id="815" r:id="rId13"/>
    <p:sldId id="816" r:id="rId14"/>
    <p:sldId id="457" r:id="rId15"/>
    <p:sldId id="686" r:id="rId16"/>
    <p:sldId id="397" r:id="rId17"/>
    <p:sldId id="680" r:id="rId18"/>
    <p:sldId id="537" r:id="rId19"/>
    <p:sldId id="641" r:id="rId20"/>
    <p:sldId id="408" r:id="rId21"/>
    <p:sldId id="685" r:id="rId22"/>
    <p:sldId id="700" r:id="rId23"/>
    <p:sldId id="701" r:id="rId24"/>
    <p:sldId id="702" r:id="rId25"/>
    <p:sldId id="766" r:id="rId26"/>
    <p:sldId id="622" r:id="rId27"/>
    <p:sldId id="623" r:id="rId28"/>
    <p:sldId id="624" r:id="rId29"/>
    <p:sldId id="613" r:id="rId30"/>
    <p:sldId id="607" r:id="rId31"/>
    <p:sldId id="588" r:id="rId32"/>
    <p:sldId id="605" r:id="rId33"/>
    <p:sldId id="615" r:id="rId34"/>
    <p:sldId id="617" r:id="rId35"/>
    <p:sldId id="618" r:id="rId36"/>
    <p:sldId id="611" r:id="rId37"/>
    <p:sldId id="619" r:id="rId38"/>
    <p:sldId id="620" r:id="rId39"/>
    <p:sldId id="612" r:id="rId40"/>
    <p:sldId id="608" r:id="rId41"/>
    <p:sldId id="434" r:id="rId42"/>
    <p:sldId id="595" r:id="rId43"/>
    <p:sldId id="596" r:id="rId44"/>
    <p:sldId id="678" r:id="rId45"/>
    <p:sldId id="767" r:id="rId46"/>
    <p:sldId id="609" r:id="rId47"/>
    <p:sldId id="385" r:id="rId48"/>
    <p:sldId id="697" r:id="rId49"/>
    <p:sldId id="698" r:id="rId50"/>
    <p:sldId id="699" r:id="rId51"/>
    <p:sldId id="393" r:id="rId52"/>
    <p:sldId id="705" r:id="rId53"/>
    <p:sldId id="765" r:id="rId54"/>
    <p:sldId id="759" r:id="rId55"/>
  </p:sldIdLst>
  <p:sldSz cx="9144000" cy="5143500" type="screen16x9"/>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84" userDrawn="1">
          <p15:clr>
            <a:srgbClr val="A4A3A4"/>
          </p15:clr>
        </p15:guide>
        <p15:guide id="2" orient="horz" pos="564" userDrawn="1">
          <p15:clr>
            <a:srgbClr val="A4A3A4"/>
          </p15:clr>
        </p15:guide>
        <p15:guide id="3" pos="5640" userDrawn="1">
          <p15:clr>
            <a:srgbClr val="A4A3A4"/>
          </p15:clr>
        </p15:guide>
        <p15:guide id="5" pos="96" userDrawn="1">
          <p15:clr>
            <a:srgbClr val="A4A3A4"/>
          </p15:clr>
        </p15:guide>
        <p15:guide id="6" pos="264" userDrawn="1">
          <p15:clr>
            <a:srgbClr val="A4A3A4"/>
          </p15:clr>
        </p15:guide>
        <p15:guide id="7" pos="336" userDrawn="1">
          <p15:clr>
            <a:srgbClr val="A4A3A4"/>
          </p15:clr>
        </p15:guide>
        <p15:guide id="8" pos="432" userDrawn="1">
          <p15:clr>
            <a:srgbClr val="A4A3A4"/>
          </p15:clr>
        </p15:guide>
        <p15:guide id="9" orient="horz" pos="660" userDrawn="1">
          <p15:clr>
            <a:srgbClr val="A4A3A4"/>
          </p15:clr>
        </p15:guide>
        <p15:guide id="10" orient="horz" pos="732"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s, Bhaswati" initials="DB [2]" lastIdx="9" clrIdx="6">
    <p:extLst>
      <p:ext uri="{19B8F6BF-5375-455C-9EA6-DF929625EA0E}">
        <p15:presenceInfo xmlns:p15="http://schemas.microsoft.com/office/powerpoint/2012/main" userId="S::bhdas@deloitte.com::a3c482a8-74c1-41ea-9e1b-3d78d7070e4c" providerId="AD"/>
      </p:ext>
    </p:extLst>
  </p:cmAuthor>
  <p:cmAuthor id="1" name="Das, Bhaswati" initials="DB" lastIdx="6" clrIdx="0">
    <p:extLst>
      <p:ext uri="{19B8F6BF-5375-455C-9EA6-DF929625EA0E}">
        <p15:presenceInfo xmlns:p15="http://schemas.microsoft.com/office/powerpoint/2012/main" userId="S-1-5-21-238447276-1040861923-1850952788-1139909" providerId="AD"/>
      </p:ext>
    </p:extLst>
  </p:cmAuthor>
  <p:cmAuthor id="8" name="Sharma, Deepti" initials="SD [2]" lastIdx="9" clrIdx="7">
    <p:extLst>
      <p:ext uri="{19B8F6BF-5375-455C-9EA6-DF929625EA0E}">
        <p15:presenceInfo xmlns:p15="http://schemas.microsoft.com/office/powerpoint/2012/main" userId="S::deeptisharma@deloitte.com::813956da-103b-42cb-9ec6-84ad8623cb58" providerId="AD"/>
      </p:ext>
    </p:extLst>
  </p:cmAuthor>
  <p:cmAuthor id="2" name="Sharma, Deepti" initials="SD" lastIdx="9" clrIdx="1">
    <p:extLst>
      <p:ext uri="{19B8F6BF-5375-455C-9EA6-DF929625EA0E}">
        <p15:presenceInfo xmlns:p15="http://schemas.microsoft.com/office/powerpoint/2012/main" userId="S-1-5-21-238447276-1040861923-1850952788-1647023" providerId="AD"/>
      </p:ext>
    </p:extLst>
  </p:cmAuthor>
  <p:cmAuthor id="3" name="Tigga, Jenny J" initials="TJJ" lastIdx="6" clrIdx="2">
    <p:extLst>
      <p:ext uri="{19B8F6BF-5375-455C-9EA6-DF929625EA0E}">
        <p15:presenceInfo xmlns:p15="http://schemas.microsoft.com/office/powerpoint/2012/main" userId="S-1-5-21-238447276-1040861923-1850952788-2385275" providerId="AD"/>
      </p:ext>
    </p:extLst>
  </p:cmAuthor>
  <p:cmAuthor id="4" name="Shikha Warikoo" initials="SW" lastIdx="13" clrIdx="3">
    <p:extLst>
      <p:ext uri="{19B8F6BF-5375-455C-9EA6-DF929625EA0E}">
        <p15:presenceInfo xmlns:p15="http://schemas.microsoft.com/office/powerpoint/2012/main" userId="Shikha Warikoo" providerId="None"/>
      </p:ext>
    </p:extLst>
  </p:cmAuthor>
  <p:cmAuthor id="5" name="Singh, Gurparshad" initials="GS" lastIdx="4" clrIdx="4">
    <p:extLst>
      <p:ext uri="{19B8F6BF-5375-455C-9EA6-DF929625EA0E}">
        <p15:presenceInfo xmlns:p15="http://schemas.microsoft.com/office/powerpoint/2012/main" userId="Singh, Gurparshad" providerId="None"/>
      </p:ext>
    </p:extLst>
  </p:cmAuthor>
  <p:cmAuthor id="6" name="Kimble, Gerik L" initials="KGL" lastIdx="20" clrIdx="5">
    <p:extLst>
      <p:ext uri="{19B8F6BF-5375-455C-9EA6-DF929625EA0E}">
        <p15:presenceInfo xmlns:p15="http://schemas.microsoft.com/office/powerpoint/2012/main" userId="S-1-5-21-861567501-115176313-682003330-133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981E32"/>
    <a:srgbClr val="2F5055"/>
    <a:srgbClr val="3F6B72"/>
    <a:srgbClr val="4F868E"/>
    <a:srgbClr val="5E6A67"/>
    <a:srgbClr val="5E6A71"/>
    <a:srgbClr val="5E6A33"/>
    <a:srgbClr val="B67233"/>
    <a:srgbClr val="564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1" autoAdjust="0"/>
    <p:restoredTop sz="79318" autoAdjust="0"/>
  </p:normalViewPr>
  <p:slideViewPr>
    <p:cSldViewPr snapToGrid="0">
      <p:cViewPr varScale="1">
        <p:scale>
          <a:sx n="70" d="100"/>
          <a:sy n="70" d="100"/>
        </p:scale>
        <p:origin x="972" y="44"/>
      </p:cViewPr>
      <p:guideLst>
        <p:guide orient="horz" pos="3084"/>
        <p:guide orient="horz" pos="564"/>
        <p:guide pos="5640"/>
        <p:guide pos="96"/>
        <p:guide pos="264"/>
        <p:guide pos="336"/>
        <p:guide pos="432"/>
        <p:guide orient="horz" pos="660"/>
        <p:guide orient="horz" pos="732"/>
      </p:guideLst>
    </p:cSldViewPr>
  </p:slideViewPr>
  <p:outlineViewPr>
    <p:cViewPr>
      <p:scale>
        <a:sx n="33" d="100"/>
        <a:sy n="33" d="100"/>
      </p:scale>
      <p:origin x="0" y="-1770"/>
    </p:cViewPr>
  </p:outlineViewPr>
  <p:notesTextViewPr>
    <p:cViewPr>
      <p:scale>
        <a:sx n="100" d="100"/>
        <a:sy n="100" d="100"/>
      </p:scale>
      <p:origin x="0" y="0"/>
    </p:cViewPr>
  </p:notesTextViewPr>
  <p:sorterViewPr>
    <p:cViewPr>
      <p:scale>
        <a:sx n="50" d="100"/>
        <a:sy n="50" d="100"/>
      </p:scale>
      <p:origin x="0" y="-2160"/>
    </p:cViewPr>
  </p:sorterViewPr>
  <p:notesViewPr>
    <p:cSldViewPr snapToGrid="0">
      <p:cViewPr>
        <p:scale>
          <a:sx n="80" d="100"/>
          <a:sy n="80" d="100"/>
        </p:scale>
        <p:origin x="1380" y="4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886200" y="0"/>
            <a:ext cx="437673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8277225" y="0"/>
            <a:ext cx="10175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516AA1B2-11A1-4751-823D-3CA2E78EF76A}" type="datetime1">
              <a:rPr lang="en-US"/>
              <a:pPr>
                <a:defRPr/>
              </a:pPr>
              <a:t>12/15/2020</a:t>
            </a:fld>
            <a:endParaRPr lang="en-US" dirty="0"/>
          </a:p>
        </p:txBody>
      </p:sp>
      <p:sp>
        <p:nvSpPr>
          <p:cNvPr id="55300" name="Rectangle 4"/>
          <p:cNvSpPr>
            <a:spLocks noGrp="1" noChangeArrowheads="1"/>
          </p:cNvSpPr>
          <p:nvPr>
            <p:ph type="ftr" sz="quarter" idx="2"/>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55301"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0DE92551-6C01-4D60-B44F-EB7A2A053066}" type="slidenum">
              <a:rPr lang="en-US" altLang="en-US"/>
              <a:pPr>
                <a:defRPr/>
              </a:pPr>
              <a:t>‹#›</a:t>
            </a:fld>
            <a:endParaRPr lang="en-US" altLang="en-US" dirty="0"/>
          </a:p>
        </p:txBody>
      </p:sp>
      <p:sp>
        <p:nvSpPr>
          <p:cNvPr id="2" name="TextBox 1"/>
          <p:cNvSpPr txBox="1"/>
          <p:nvPr/>
        </p:nvSpPr>
        <p:spPr>
          <a:xfrm>
            <a:off x="0" y="7938"/>
            <a:ext cx="3757613" cy="277812"/>
          </a:xfrm>
          <a:prstGeom prst="rect">
            <a:avLst/>
          </a:prstGeom>
          <a:noFill/>
        </p:spPr>
        <p:txBody>
          <a:bodyPr lIns="91650" tIns="45825" rIns="91650" bIns="45825">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13214009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6348C59E-845C-4272-8F1F-F0C339E4E144}" type="datetime1">
              <a:rPr lang="en-US"/>
              <a:pPr>
                <a:defRPr/>
              </a:pPr>
              <a:t>12/15/2020</a:t>
            </a:fld>
            <a:endParaRPr lang="en-US" dirty="0"/>
          </a:p>
        </p:txBody>
      </p:sp>
      <p:sp>
        <p:nvSpPr>
          <p:cNvPr id="4100" name="Rectangle 4"/>
          <p:cNvSpPr>
            <a:spLocks noGrp="1" noRot="1" noChangeAspect="1" noChangeArrowheads="1" noTextEdit="1"/>
          </p:cNvSpPr>
          <p:nvPr>
            <p:ph type="sldImg" idx="2"/>
          </p:nvPr>
        </p:nvSpPr>
        <p:spPr bwMode="auto">
          <a:xfrm>
            <a:off x="2314575" y="527050"/>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12295"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811516F0-0E1A-47EA-B2F1-E31F66C568BB}" type="slidenum">
              <a:rPr lang="en-US" altLang="en-US"/>
              <a:pPr>
                <a:defRPr/>
              </a:pPr>
              <a:t>‹#›</a:t>
            </a:fld>
            <a:endParaRPr lang="en-US" altLang="en-US" dirty="0"/>
          </a:p>
        </p:txBody>
      </p:sp>
    </p:spTree>
    <p:extLst>
      <p:ext uri="{BB962C8B-B14F-4D97-AF65-F5344CB8AC3E}">
        <p14:creationId xmlns:p14="http://schemas.microsoft.com/office/powerpoint/2010/main" val="144956236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11"/>
          </p:nvPr>
        </p:nvSpPr>
        <p:spPr/>
        <p:txBody>
          <a:bodyPr/>
          <a:lstStyle/>
          <a:p>
            <a:pPr>
              <a:defRPr/>
            </a:pPr>
            <a:r>
              <a:rPr lang="en-US" dirty="0"/>
              <a:t>Template-Primary on 201</a:t>
            </a:r>
          </a:p>
        </p:txBody>
      </p:sp>
      <p:sp>
        <p:nvSpPr>
          <p:cNvPr id="6" name="Slide Number Placeholder 5"/>
          <p:cNvSpPr>
            <a:spLocks noGrp="1"/>
          </p:cNvSpPr>
          <p:nvPr>
            <p:ph type="sldNum" sz="quarter" idx="12"/>
          </p:nvPr>
        </p:nvSpPr>
        <p:spPr/>
        <p:txBody>
          <a:bodyPr/>
          <a:lstStyle/>
          <a:p>
            <a:pPr>
              <a:defRPr/>
            </a:pPr>
            <a:fld id="{811516F0-0E1A-47EA-B2F1-E31F66C568BB}" type="slidenum">
              <a:rPr lang="en-US" altLang="en-US" smtClean="0"/>
              <a:pPr>
                <a:defRPr/>
              </a:pPr>
              <a:t>1</a:t>
            </a:fld>
            <a:endParaRPr lang="en-US" altLang="en-US" dirty="0"/>
          </a:p>
        </p:txBody>
      </p:sp>
    </p:spTree>
    <p:extLst>
      <p:ext uri="{BB962C8B-B14F-4D97-AF65-F5344CB8AC3E}">
        <p14:creationId xmlns:p14="http://schemas.microsoft.com/office/powerpoint/2010/main" val="300094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10</a:t>
            </a:fld>
            <a:endParaRPr lang="en-US" altLang="en-US" dirty="0"/>
          </a:p>
        </p:txBody>
      </p:sp>
    </p:spTree>
    <p:extLst>
      <p:ext uri="{BB962C8B-B14F-4D97-AF65-F5344CB8AC3E}">
        <p14:creationId xmlns:p14="http://schemas.microsoft.com/office/powerpoint/2010/main" val="68580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2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12</a:t>
            </a:fld>
            <a:endParaRPr lang="en-US" altLang="en-US" dirty="0"/>
          </a:p>
        </p:txBody>
      </p:sp>
    </p:spTree>
    <p:extLst>
      <p:ext uri="{BB962C8B-B14F-4D97-AF65-F5344CB8AC3E}">
        <p14:creationId xmlns:p14="http://schemas.microsoft.com/office/powerpoint/2010/main" val="259303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435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376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9032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941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0000"/>
              </a:lnSpc>
              <a:spcBef>
                <a:spcPts val="600"/>
              </a:spcBef>
              <a:buSzPct val="10000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620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18</a:t>
            </a:fld>
            <a:endParaRPr lang="en-US" altLang="en-US" dirty="0"/>
          </a:p>
        </p:txBody>
      </p:sp>
    </p:spTree>
    <p:extLst>
      <p:ext uri="{BB962C8B-B14F-4D97-AF65-F5344CB8AC3E}">
        <p14:creationId xmlns:p14="http://schemas.microsoft.com/office/powerpoint/2010/main" val="3796722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19</a:t>
            </a:fld>
            <a:endParaRPr lang="en-US" altLang="en-US" dirty="0"/>
          </a:p>
        </p:txBody>
      </p:sp>
    </p:spTree>
    <p:extLst>
      <p:ext uri="{BB962C8B-B14F-4D97-AF65-F5344CB8AC3E}">
        <p14:creationId xmlns:p14="http://schemas.microsoft.com/office/powerpoint/2010/main" val="281647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Template-Primary on 201</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3844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20</a:t>
            </a:fld>
            <a:endParaRPr lang="en-US" altLang="en-US" dirty="0"/>
          </a:p>
        </p:txBody>
      </p:sp>
    </p:spTree>
    <p:extLst>
      <p:ext uri="{BB962C8B-B14F-4D97-AF65-F5344CB8AC3E}">
        <p14:creationId xmlns:p14="http://schemas.microsoft.com/office/powerpoint/2010/main" val="1170266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21</a:t>
            </a:fld>
            <a:endParaRPr lang="en-US" altLang="en-US" dirty="0"/>
          </a:p>
        </p:txBody>
      </p:sp>
    </p:spTree>
    <p:extLst>
      <p:ext uri="{BB962C8B-B14F-4D97-AF65-F5344CB8AC3E}">
        <p14:creationId xmlns:p14="http://schemas.microsoft.com/office/powerpoint/2010/main" val="294777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22</a:t>
            </a:fld>
            <a:endParaRPr lang="en-US" altLang="en-US" dirty="0"/>
          </a:p>
        </p:txBody>
      </p:sp>
    </p:spTree>
    <p:extLst>
      <p:ext uri="{BB962C8B-B14F-4D97-AF65-F5344CB8AC3E}">
        <p14:creationId xmlns:p14="http://schemas.microsoft.com/office/powerpoint/2010/main" val="971480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23</a:t>
            </a:fld>
            <a:endParaRPr lang="en-US" altLang="en-US" dirty="0"/>
          </a:p>
        </p:txBody>
      </p:sp>
    </p:spTree>
    <p:extLst>
      <p:ext uri="{BB962C8B-B14F-4D97-AF65-F5344CB8AC3E}">
        <p14:creationId xmlns:p14="http://schemas.microsoft.com/office/powerpoint/2010/main" val="1435669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24</a:t>
            </a:fld>
            <a:endParaRPr lang="en-US" altLang="en-US" dirty="0"/>
          </a:p>
        </p:txBody>
      </p:sp>
    </p:spTree>
    <p:extLst>
      <p:ext uri="{BB962C8B-B14F-4D97-AF65-F5344CB8AC3E}">
        <p14:creationId xmlns:p14="http://schemas.microsoft.com/office/powerpoint/2010/main" val="161256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25</a:t>
            </a:fld>
            <a:endParaRPr lang="en-US" altLang="en-US" dirty="0"/>
          </a:p>
        </p:txBody>
      </p:sp>
    </p:spTree>
    <p:extLst>
      <p:ext uri="{BB962C8B-B14F-4D97-AF65-F5344CB8AC3E}">
        <p14:creationId xmlns:p14="http://schemas.microsoft.com/office/powerpoint/2010/main" val="2049841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26</a:t>
            </a:fld>
            <a:endParaRPr lang="en-US" altLang="en-US" dirty="0"/>
          </a:p>
        </p:txBody>
      </p:sp>
    </p:spTree>
    <p:extLst>
      <p:ext uri="{BB962C8B-B14F-4D97-AF65-F5344CB8AC3E}">
        <p14:creationId xmlns:p14="http://schemas.microsoft.com/office/powerpoint/2010/main" val="336861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47688"/>
            <a:ext cx="4673600" cy="2628900"/>
          </a:xfrm>
        </p:spPr>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27</a:t>
            </a:fld>
            <a:endParaRPr lang="en-US" altLang="en-US" dirty="0"/>
          </a:p>
        </p:txBody>
      </p:sp>
      <p:sp>
        <p:nvSpPr>
          <p:cNvPr id="7" name="Notes Placeholder 6">
            <a:extLst>
              <a:ext uri="{FF2B5EF4-FFF2-40B4-BE49-F238E27FC236}">
                <a16:creationId xmlns:a16="http://schemas.microsoft.com/office/drawing/2014/main" id="{71266D71-2023-49D5-BC22-B5CF108B4D4D}"/>
              </a:ext>
            </a:extLst>
          </p:cNvPr>
          <p:cNvSpPr>
            <a:spLocks noGrp="1"/>
          </p:cNvSpPr>
          <p:nvPr>
            <p:ph type="body" idx="1"/>
          </p:nvPr>
        </p:nvSpPr>
        <p:spPr>
          <a:xfrm>
            <a:off x="930275" y="3309692"/>
            <a:ext cx="7435850" cy="3152775"/>
          </a:xfrm>
        </p:spPr>
        <p:txBody>
          <a:bodyPr numCol="2"/>
          <a:lstStyle/>
          <a:p>
            <a:endParaRPr lang="en-US" dirty="0"/>
          </a:p>
        </p:txBody>
      </p:sp>
    </p:spTree>
    <p:extLst>
      <p:ext uri="{BB962C8B-B14F-4D97-AF65-F5344CB8AC3E}">
        <p14:creationId xmlns:p14="http://schemas.microsoft.com/office/powerpoint/2010/main" val="3638714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28</a:t>
            </a:fld>
            <a:endParaRPr lang="en-US" altLang="en-US" dirty="0"/>
          </a:p>
        </p:txBody>
      </p:sp>
    </p:spTree>
    <p:extLst>
      <p:ext uri="{BB962C8B-B14F-4D97-AF65-F5344CB8AC3E}">
        <p14:creationId xmlns:p14="http://schemas.microsoft.com/office/powerpoint/2010/main" val="526252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29</a:t>
            </a:fld>
            <a:endParaRPr lang="en-US" altLang="en-US" dirty="0"/>
          </a:p>
        </p:txBody>
      </p:sp>
    </p:spTree>
    <p:extLst>
      <p:ext uri="{BB962C8B-B14F-4D97-AF65-F5344CB8AC3E}">
        <p14:creationId xmlns:p14="http://schemas.microsoft.com/office/powerpoint/2010/main" val="240745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7697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30</a:t>
            </a:fld>
            <a:endParaRPr lang="en-US" altLang="en-US" dirty="0"/>
          </a:p>
        </p:txBody>
      </p:sp>
    </p:spTree>
    <p:extLst>
      <p:ext uri="{BB962C8B-B14F-4D97-AF65-F5344CB8AC3E}">
        <p14:creationId xmlns:p14="http://schemas.microsoft.com/office/powerpoint/2010/main" val="746225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31</a:t>
            </a:fld>
            <a:endParaRPr lang="en-US" altLang="en-US" dirty="0"/>
          </a:p>
        </p:txBody>
      </p:sp>
    </p:spTree>
    <p:extLst>
      <p:ext uri="{BB962C8B-B14F-4D97-AF65-F5344CB8AC3E}">
        <p14:creationId xmlns:p14="http://schemas.microsoft.com/office/powerpoint/2010/main" val="3331040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32</a:t>
            </a:fld>
            <a:endParaRPr lang="en-US" altLang="en-US" dirty="0"/>
          </a:p>
        </p:txBody>
      </p:sp>
    </p:spTree>
    <p:extLst>
      <p:ext uri="{BB962C8B-B14F-4D97-AF65-F5344CB8AC3E}">
        <p14:creationId xmlns:p14="http://schemas.microsoft.com/office/powerpoint/2010/main" val="2907045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33</a:t>
            </a:fld>
            <a:endParaRPr lang="en-US" altLang="en-US" dirty="0"/>
          </a:p>
        </p:txBody>
      </p:sp>
    </p:spTree>
    <p:extLst>
      <p:ext uri="{BB962C8B-B14F-4D97-AF65-F5344CB8AC3E}">
        <p14:creationId xmlns:p14="http://schemas.microsoft.com/office/powerpoint/2010/main" val="740970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34</a:t>
            </a:fld>
            <a:endParaRPr lang="en-US" altLang="en-US" dirty="0"/>
          </a:p>
        </p:txBody>
      </p:sp>
    </p:spTree>
    <p:extLst>
      <p:ext uri="{BB962C8B-B14F-4D97-AF65-F5344CB8AC3E}">
        <p14:creationId xmlns:p14="http://schemas.microsoft.com/office/powerpoint/2010/main" val="881271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35</a:t>
            </a:fld>
            <a:endParaRPr lang="en-US" altLang="en-US" dirty="0"/>
          </a:p>
        </p:txBody>
      </p:sp>
    </p:spTree>
    <p:extLst>
      <p:ext uri="{BB962C8B-B14F-4D97-AF65-F5344CB8AC3E}">
        <p14:creationId xmlns:p14="http://schemas.microsoft.com/office/powerpoint/2010/main" val="3848201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36</a:t>
            </a:fld>
            <a:endParaRPr lang="en-US" altLang="en-US" dirty="0"/>
          </a:p>
        </p:txBody>
      </p:sp>
    </p:spTree>
    <p:extLst>
      <p:ext uri="{BB962C8B-B14F-4D97-AF65-F5344CB8AC3E}">
        <p14:creationId xmlns:p14="http://schemas.microsoft.com/office/powerpoint/2010/main" val="2396905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37</a:t>
            </a:fld>
            <a:endParaRPr lang="en-US" altLang="en-US" dirty="0"/>
          </a:p>
        </p:txBody>
      </p:sp>
    </p:spTree>
    <p:extLst>
      <p:ext uri="{BB962C8B-B14F-4D97-AF65-F5344CB8AC3E}">
        <p14:creationId xmlns:p14="http://schemas.microsoft.com/office/powerpoint/2010/main" val="3300971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38</a:t>
            </a:fld>
            <a:endParaRPr lang="en-US" altLang="en-US" dirty="0"/>
          </a:p>
        </p:txBody>
      </p:sp>
    </p:spTree>
    <p:extLst>
      <p:ext uri="{BB962C8B-B14F-4D97-AF65-F5344CB8AC3E}">
        <p14:creationId xmlns:p14="http://schemas.microsoft.com/office/powerpoint/2010/main" val="241544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39</a:t>
            </a:fld>
            <a:endParaRPr lang="en-US" altLang="en-US" dirty="0"/>
          </a:p>
        </p:txBody>
      </p:sp>
    </p:spTree>
    <p:extLst>
      <p:ext uri="{BB962C8B-B14F-4D97-AF65-F5344CB8AC3E}">
        <p14:creationId xmlns:p14="http://schemas.microsoft.com/office/powerpoint/2010/main" val="14722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9540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40</a:t>
            </a:fld>
            <a:endParaRPr lang="en-US" altLang="en-US" dirty="0"/>
          </a:p>
        </p:txBody>
      </p:sp>
    </p:spTree>
    <p:extLst>
      <p:ext uri="{BB962C8B-B14F-4D97-AF65-F5344CB8AC3E}">
        <p14:creationId xmlns:p14="http://schemas.microsoft.com/office/powerpoint/2010/main" val="2368738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41</a:t>
            </a:fld>
            <a:endParaRPr lang="en-US" altLang="en-US" dirty="0"/>
          </a:p>
        </p:txBody>
      </p:sp>
    </p:spTree>
    <p:extLst>
      <p:ext uri="{BB962C8B-B14F-4D97-AF65-F5344CB8AC3E}">
        <p14:creationId xmlns:p14="http://schemas.microsoft.com/office/powerpoint/2010/main" val="3334671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42</a:t>
            </a:fld>
            <a:endParaRPr lang="en-US" altLang="en-US" dirty="0"/>
          </a:p>
        </p:txBody>
      </p:sp>
    </p:spTree>
    <p:extLst>
      <p:ext uri="{BB962C8B-B14F-4D97-AF65-F5344CB8AC3E}">
        <p14:creationId xmlns:p14="http://schemas.microsoft.com/office/powerpoint/2010/main" val="3150843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43</a:t>
            </a:fld>
            <a:endParaRPr lang="en-US" altLang="en-US" dirty="0"/>
          </a:p>
        </p:txBody>
      </p:sp>
    </p:spTree>
    <p:extLst>
      <p:ext uri="{BB962C8B-B14F-4D97-AF65-F5344CB8AC3E}">
        <p14:creationId xmlns:p14="http://schemas.microsoft.com/office/powerpoint/2010/main" val="2463087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44</a:t>
            </a:fld>
            <a:endParaRPr lang="en-US" altLang="en-US" dirty="0"/>
          </a:p>
        </p:txBody>
      </p:sp>
    </p:spTree>
    <p:extLst>
      <p:ext uri="{BB962C8B-B14F-4D97-AF65-F5344CB8AC3E}">
        <p14:creationId xmlns:p14="http://schemas.microsoft.com/office/powerpoint/2010/main" val="2242955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820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46</a:t>
            </a:fld>
            <a:endParaRPr lang="en-US" altLang="en-US" dirty="0"/>
          </a:p>
        </p:txBody>
      </p:sp>
    </p:spTree>
    <p:extLst>
      <p:ext uri="{BB962C8B-B14F-4D97-AF65-F5344CB8AC3E}">
        <p14:creationId xmlns:p14="http://schemas.microsoft.com/office/powerpoint/2010/main" val="243157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311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a:t>
            </a:fld>
            <a:endParaRPr lang="en-US" altLang="en-US" dirty="0"/>
          </a:p>
        </p:txBody>
      </p:sp>
    </p:spTree>
    <p:extLst>
      <p:ext uri="{BB962C8B-B14F-4D97-AF65-F5344CB8AC3E}">
        <p14:creationId xmlns:p14="http://schemas.microsoft.com/office/powerpoint/2010/main" val="2515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52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8</a:t>
            </a:fld>
            <a:endParaRPr lang="en-US" altLang="en-US" dirty="0"/>
          </a:p>
        </p:txBody>
      </p:sp>
    </p:spTree>
    <p:extLst>
      <p:ext uri="{BB962C8B-B14F-4D97-AF65-F5344CB8AC3E}">
        <p14:creationId xmlns:p14="http://schemas.microsoft.com/office/powerpoint/2010/main" val="190142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1719322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043114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8634630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681191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808103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55002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26114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794228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096829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6752231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4252890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20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1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55601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415418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344570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0467967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9459159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0077592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6324397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677723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36893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124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122586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805262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9041039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614939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183161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A0CBA-909D-4A0E-AF10-CDF4BFF8A52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C9F7B21-F744-4B6F-8528-4DA914B99C6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965536B3-D191-4FAD-BCA7-2210D99D455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6" name="Text Placeholder 59">
            <a:extLst>
              <a:ext uri="{FF2B5EF4-FFF2-40B4-BE49-F238E27FC236}">
                <a16:creationId xmlns:a16="http://schemas.microsoft.com/office/drawing/2014/main" id="{2A6EED3D-5091-4FF8-AF90-B4F440348A81}"/>
              </a:ext>
            </a:extLst>
          </p:cNvPr>
          <p:cNvSpPr>
            <a:spLocks noGrp="1"/>
          </p:cNvSpPr>
          <p:nvPr>
            <p:ph type="body" sz="quarter" idx="13"/>
          </p:nvPr>
        </p:nvSpPr>
        <p:spPr>
          <a:xfrm>
            <a:off x="510986" y="3231167"/>
            <a:ext cx="1428831" cy="374461"/>
          </a:xfrm>
        </p:spPr>
        <p:txBody>
          <a:bodyPr/>
          <a:lstStyle/>
          <a:p>
            <a:pPr>
              <a:buNone/>
            </a:pPr>
            <a:r>
              <a:rPr lang="en-US" sz="2400" b="1" kern="1200" dirty="0"/>
              <a:t>Silence cell phones </a:t>
            </a:r>
          </a:p>
        </p:txBody>
      </p:sp>
      <p:sp>
        <p:nvSpPr>
          <p:cNvPr id="7" name="Text Placeholder 60">
            <a:extLst>
              <a:ext uri="{FF2B5EF4-FFF2-40B4-BE49-F238E27FC236}">
                <a16:creationId xmlns:a16="http://schemas.microsoft.com/office/drawing/2014/main" id="{8B219C28-BEA2-42F1-ADF7-A405154E8EA3}"/>
              </a:ext>
            </a:extLst>
          </p:cNvPr>
          <p:cNvSpPr>
            <a:spLocks noGrp="1"/>
          </p:cNvSpPr>
          <p:nvPr>
            <p:ph type="body" sz="quarter" idx="14"/>
          </p:nvPr>
        </p:nvSpPr>
        <p:spPr>
          <a:xfrm>
            <a:off x="2209073" y="3231168"/>
            <a:ext cx="2395831" cy="656590"/>
          </a:xfrm>
        </p:spPr>
        <p:txBody>
          <a:bodyPr/>
          <a:lstStyle/>
          <a:p>
            <a:pPr algn="ctr">
              <a:buNone/>
            </a:pPr>
            <a:r>
              <a:rPr lang="en-US" sz="2400" b="1" kern="1200" dirty="0"/>
              <a:t>Avoid side conversations</a:t>
            </a:r>
          </a:p>
        </p:txBody>
      </p:sp>
      <p:sp>
        <p:nvSpPr>
          <p:cNvPr id="8" name="Text Placeholder 61">
            <a:extLst>
              <a:ext uri="{FF2B5EF4-FFF2-40B4-BE49-F238E27FC236}">
                <a16:creationId xmlns:a16="http://schemas.microsoft.com/office/drawing/2014/main" id="{52A61489-3402-47AB-887B-832B67BC552C}"/>
              </a:ext>
            </a:extLst>
          </p:cNvPr>
          <p:cNvSpPr>
            <a:spLocks noGrp="1"/>
          </p:cNvSpPr>
          <p:nvPr>
            <p:ph type="body" sz="quarter" idx="15"/>
          </p:nvPr>
        </p:nvSpPr>
        <p:spPr>
          <a:xfrm>
            <a:off x="4773276" y="3231168"/>
            <a:ext cx="2065881" cy="656590"/>
          </a:xfrm>
        </p:spPr>
        <p:txBody>
          <a:bodyPr/>
          <a:lstStyle/>
          <a:p>
            <a:pPr algn="ctr">
              <a:buNone/>
            </a:pPr>
            <a:r>
              <a:rPr lang="en-US" sz="2400" b="1" kern="1200" dirty="0"/>
              <a:t>Ask questions</a:t>
            </a:r>
          </a:p>
        </p:txBody>
      </p:sp>
      <p:sp>
        <p:nvSpPr>
          <p:cNvPr id="9" name="Text Placeholder 62">
            <a:extLst>
              <a:ext uri="{FF2B5EF4-FFF2-40B4-BE49-F238E27FC236}">
                <a16:creationId xmlns:a16="http://schemas.microsoft.com/office/drawing/2014/main" id="{BF4B35C5-3A98-4CB7-AF70-D10B1013C3B1}"/>
              </a:ext>
            </a:extLst>
          </p:cNvPr>
          <p:cNvSpPr>
            <a:spLocks noGrp="1"/>
          </p:cNvSpPr>
          <p:nvPr>
            <p:ph type="body" sz="quarter" idx="16"/>
          </p:nvPr>
        </p:nvSpPr>
        <p:spPr>
          <a:xfrm>
            <a:off x="6944122" y="3231168"/>
            <a:ext cx="1809348" cy="374461"/>
          </a:xfrm>
        </p:spPr>
        <p:txBody>
          <a:bodyPr/>
          <a:lstStyle/>
          <a:p>
            <a:pPr>
              <a:buNone/>
            </a:pPr>
            <a:r>
              <a:rPr lang="en-US" sz="2400" b="1" kern="1200" dirty="0"/>
              <a:t>Email during breaks</a:t>
            </a:r>
          </a:p>
        </p:txBody>
      </p:sp>
      <p:grpSp>
        <p:nvGrpSpPr>
          <p:cNvPr id="10" name="Group 9" descr="2 people's heads in a circle with horizontal line indicating the no signal">
            <a:extLst>
              <a:ext uri="{FF2B5EF4-FFF2-40B4-BE49-F238E27FC236}">
                <a16:creationId xmlns:a16="http://schemas.microsoft.com/office/drawing/2014/main" id="{A0D1B92A-4674-48AB-A497-DA6A166D1C75}"/>
              </a:ext>
              <a:ext uri="{C183D7F6-B498-43B3-948B-1728B52AA6E4}">
                <adec:decorative xmlns:adec="http://schemas.microsoft.com/office/drawing/2017/decorative" val="0"/>
              </a:ext>
            </a:extLst>
          </p:cNvPr>
          <p:cNvGrpSpPr/>
          <p:nvPr userDrawn="1"/>
        </p:nvGrpSpPr>
        <p:grpSpPr>
          <a:xfrm>
            <a:off x="2782792" y="1468116"/>
            <a:ext cx="1453984" cy="1453984"/>
            <a:chOff x="2958149" y="1450492"/>
            <a:chExt cx="1453984" cy="1453984"/>
          </a:xfrm>
        </p:grpSpPr>
        <p:grpSp>
          <p:nvGrpSpPr>
            <p:cNvPr id="11" name="Group 749">
              <a:extLst>
                <a:ext uri="{FF2B5EF4-FFF2-40B4-BE49-F238E27FC236}">
                  <a16:creationId xmlns:a16="http://schemas.microsoft.com/office/drawing/2014/main" id="{04FD9541-709A-4987-9DB7-363143B0723D}"/>
                </a:ext>
              </a:extLst>
            </p:cNvPr>
            <p:cNvGrpSpPr>
              <a:grpSpLocks noChangeAspect="1"/>
            </p:cNvGrpSpPr>
            <p:nvPr/>
          </p:nvGrpSpPr>
          <p:grpSpPr bwMode="auto">
            <a:xfrm>
              <a:off x="2958149" y="1450492"/>
              <a:ext cx="1453984" cy="1453984"/>
              <a:chOff x="3520" y="2686"/>
              <a:chExt cx="340" cy="340"/>
            </a:xfrm>
            <a:solidFill>
              <a:srgbClr val="5E6A67"/>
            </a:solidFill>
          </p:grpSpPr>
          <p:sp>
            <p:nvSpPr>
              <p:cNvPr id="13" name="Freeform 750">
                <a:extLst>
                  <a:ext uri="{FF2B5EF4-FFF2-40B4-BE49-F238E27FC236}">
                    <a16:creationId xmlns:a16="http://schemas.microsoft.com/office/drawing/2014/main" id="{F189FC39-1988-46F3-8A2B-E8CBAD0A8FED}"/>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Freeform 751">
                <a:extLst>
                  <a:ext uri="{FF2B5EF4-FFF2-40B4-BE49-F238E27FC236}">
                    <a16:creationId xmlns:a16="http://schemas.microsoft.com/office/drawing/2014/main" id="{289ADFFC-188D-4A2E-8632-D4A06C26FE55}"/>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752">
                <a:extLst>
                  <a:ext uri="{FF2B5EF4-FFF2-40B4-BE49-F238E27FC236}">
                    <a16:creationId xmlns:a16="http://schemas.microsoft.com/office/drawing/2014/main" id="{E7FCF499-E7FA-424A-8144-94AEA21C7931}"/>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cxnSp>
          <p:nvCxnSpPr>
            <p:cNvPr id="12" name="Straight Connector 11">
              <a:extLst>
                <a:ext uri="{FF2B5EF4-FFF2-40B4-BE49-F238E27FC236}">
                  <a16:creationId xmlns:a16="http://schemas.microsoft.com/office/drawing/2014/main" id="{84ADE6AE-686B-4319-8B5A-C6BA65216E2E}"/>
                </a:ext>
              </a:extLst>
            </p:cNvPr>
            <p:cNvCxnSpPr/>
            <p:nvPr/>
          </p:nvCxnSpPr>
          <p:spPr>
            <a:xfrm flipV="1">
              <a:off x="3242302" y="1608888"/>
              <a:ext cx="855847" cy="1108953"/>
            </a:xfrm>
            <a:prstGeom prst="line">
              <a:avLst/>
            </a:prstGeom>
            <a:solidFill>
              <a:schemeClr val="accent3"/>
            </a:solidFill>
            <a:ln w="57150">
              <a:solidFill>
                <a:srgbClr val="5E6A67"/>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487" descr="a question mark in a circle ">
            <a:extLst>
              <a:ext uri="{FF2B5EF4-FFF2-40B4-BE49-F238E27FC236}">
                <a16:creationId xmlns:a16="http://schemas.microsoft.com/office/drawing/2014/main" id="{036DF2F5-06B9-498E-AB83-DF49E9D08FFB}"/>
              </a:ext>
              <a:ext uri="{C183D7F6-B498-43B3-948B-1728B52AA6E4}">
                <adec:decorative xmlns:adec="http://schemas.microsoft.com/office/drawing/2017/decorative" val="0"/>
              </a:ext>
            </a:extLst>
          </p:cNvPr>
          <p:cNvGrpSpPr>
            <a:grpSpLocks noChangeAspect="1"/>
          </p:cNvGrpSpPr>
          <p:nvPr userDrawn="1"/>
        </p:nvGrpSpPr>
        <p:grpSpPr bwMode="auto">
          <a:xfrm>
            <a:off x="5098246" y="1468116"/>
            <a:ext cx="1428831" cy="1428831"/>
            <a:chOff x="6566" y="1944"/>
            <a:chExt cx="341" cy="341"/>
          </a:xfrm>
          <a:solidFill>
            <a:srgbClr val="5E6A67"/>
          </a:solidFill>
        </p:grpSpPr>
        <p:sp>
          <p:nvSpPr>
            <p:cNvPr id="17" name="Freeform 488">
              <a:extLst>
                <a:ext uri="{FF2B5EF4-FFF2-40B4-BE49-F238E27FC236}">
                  <a16:creationId xmlns:a16="http://schemas.microsoft.com/office/drawing/2014/main" id="{B6000266-B346-48E3-955D-D0C179B76232}"/>
                </a:ext>
              </a:extLst>
            </p:cNvPr>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Freeform 489">
              <a:extLst>
                <a:ext uri="{FF2B5EF4-FFF2-40B4-BE49-F238E27FC236}">
                  <a16:creationId xmlns:a16="http://schemas.microsoft.com/office/drawing/2014/main" id="{6C61916B-C1B0-410F-BFCF-DE670B7B3B43}"/>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Freeform 490">
              <a:extLst>
                <a:ext uri="{FF2B5EF4-FFF2-40B4-BE49-F238E27FC236}">
                  <a16:creationId xmlns:a16="http://schemas.microsoft.com/office/drawing/2014/main" id="{95DDA2AE-C757-4883-BA96-35AE3029BF85}"/>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0" name="Group 713" descr="an envelope in a circle">
            <a:extLst>
              <a:ext uri="{FF2B5EF4-FFF2-40B4-BE49-F238E27FC236}">
                <a16:creationId xmlns:a16="http://schemas.microsoft.com/office/drawing/2014/main" id="{6BA9BAF3-3198-400B-B2B1-476C06A2FBF2}"/>
              </a:ext>
              <a:ext uri="{C183D7F6-B498-43B3-948B-1728B52AA6E4}">
                <adec:decorative xmlns:adec="http://schemas.microsoft.com/office/drawing/2017/decorative" val="0"/>
              </a:ext>
            </a:extLst>
          </p:cNvPr>
          <p:cNvGrpSpPr>
            <a:grpSpLocks noChangeAspect="1"/>
          </p:cNvGrpSpPr>
          <p:nvPr userDrawn="1"/>
        </p:nvGrpSpPr>
        <p:grpSpPr bwMode="auto">
          <a:xfrm>
            <a:off x="7123807" y="1468116"/>
            <a:ext cx="1428829" cy="1428829"/>
            <a:chOff x="3986" y="3055"/>
            <a:chExt cx="340" cy="340"/>
          </a:xfrm>
          <a:solidFill>
            <a:srgbClr val="5E6A67"/>
          </a:solidFill>
        </p:grpSpPr>
        <p:sp>
          <p:nvSpPr>
            <p:cNvPr id="21" name="Freeform 714">
              <a:extLst>
                <a:ext uri="{FF2B5EF4-FFF2-40B4-BE49-F238E27FC236}">
                  <a16:creationId xmlns:a16="http://schemas.microsoft.com/office/drawing/2014/main" id="{4ABEBAA3-031A-4141-AC93-4360054B2B56}"/>
                </a:ext>
              </a:extLst>
            </p:cNvPr>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Freeform 715">
              <a:extLst>
                <a:ext uri="{FF2B5EF4-FFF2-40B4-BE49-F238E27FC236}">
                  <a16:creationId xmlns:a16="http://schemas.microsoft.com/office/drawing/2014/main" id="{4153A806-11B5-49E7-85CC-30153F8B2B0B}"/>
                </a:ext>
              </a:extLst>
            </p:cNvPr>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23" name="Picture 22" descr="phone in a circle with horizontal line indicating the no signal">
            <a:extLst>
              <a:ext uri="{FF2B5EF4-FFF2-40B4-BE49-F238E27FC236}">
                <a16:creationId xmlns:a16="http://schemas.microsoft.com/office/drawing/2014/main" id="{EACC6691-A6ED-4CBC-8146-7EF8ABECEA28}"/>
              </a:ext>
              <a:ext uri="{C183D7F6-B498-43B3-948B-1728B52AA6E4}">
                <adec:decorative xmlns:adec="http://schemas.microsoft.com/office/drawing/2017/decorative" val="0"/>
              </a:ext>
            </a:extLst>
          </p:cNvPr>
          <p:cNvPicPr>
            <a:picLocks noChangeAspect="1"/>
          </p:cNvPicPr>
          <p:nvPr userDrawn="1"/>
        </p:nvPicPr>
        <p:blipFill rotWithShape="1">
          <a:blip r:embed="rId2"/>
          <a:srcRect b="39885"/>
          <a:stretch/>
        </p:blipFill>
        <p:spPr>
          <a:xfrm>
            <a:off x="0" y="1468116"/>
            <a:ext cx="2450804" cy="1594241"/>
          </a:xfrm>
          <a:prstGeom prst="rect">
            <a:avLst/>
          </a:prstGeom>
        </p:spPr>
      </p:pic>
      <p:sp>
        <p:nvSpPr>
          <p:cNvPr id="24" name="Title 1">
            <a:extLst>
              <a:ext uri="{FF2B5EF4-FFF2-40B4-BE49-F238E27FC236}">
                <a16:creationId xmlns:a16="http://schemas.microsoft.com/office/drawing/2014/main" id="{585DBF57-9C95-450C-9C2E-7AA2EAD0F4D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054007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28465283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89702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0108745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9350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5381580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14" name="Picture Placeholder 13">
            <a:extLst>
              <a:ext uri="{FF2B5EF4-FFF2-40B4-BE49-F238E27FC236}">
                <a16:creationId xmlns:a16="http://schemas.microsoft.com/office/drawing/2014/main" id="{43E11F11-3547-47E9-A37E-FDA07DFD5582}"/>
              </a:ext>
            </a:extLst>
          </p:cNvPr>
          <p:cNvSpPr>
            <a:spLocks noGrp="1"/>
          </p:cNvSpPr>
          <p:nvPr>
            <p:ph type="pic" sz="quarter" idx="13"/>
          </p:nvPr>
        </p:nvSpPr>
        <p:spPr>
          <a:xfrm>
            <a:off x="633413" y="1139825"/>
            <a:ext cx="7947025" cy="3244850"/>
          </a:xfrm>
        </p:spPr>
        <p:txBody>
          <a:bodyPr/>
          <a:lstStyle/>
          <a:p>
            <a:endParaRPr lang="en-US"/>
          </a:p>
        </p:txBody>
      </p:sp>
    </p:spTree>
    <p:extLst>
      <p:ext uri="{BB962C8B-B14F-4D97-AF65-F5344CB8AC3E}">
        <p14:creationId xmlns:p14="http://schemas.microsoft.com/office/powerpoint/2010/main" val="35176338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Date Placeholder 9">
            <a:extLst>
              <a:ext uri="{FF2B5EF4-FFF2-40B4-BE49-F238E27FC236}">
                <a16:creationId xmlns:a16="http://schemas.microsoft.com/office/drawing/2014/main" id="{959E0165-6BEF-44E0-B49E-BE86F7D0E37C}"/>
              </a:ext>
            </a:extLst>
          </p:cNvPr>
          <p:cNvSpPr>
            <a:spLocks noGrp="1"/>
          </p:cNvSpPr>
          <p:nvPr>
            <p:ph type="dt" sz="half" idx="10"/>
          </p:nvPr>
        </p:nvSpPr>
        <p:spPr/>
        <p:txBody>
          <a:bodyPr/>
          <a:lstStyle/>
          <a:p>
            <a:pPr>
              <a:defRPr/>
            </a:pPr>
            <a:endParaRPr lang="en-US" dirty="0"/>
          </a:p>
        </p:txBody>
      </p:sp>
      <p:sp>
        <p:nvSpPr>
          <p:cNvPr id="11" name="Footer Placeholder 10">
            <a:extLst>
              <a:ext uri="{FF2B5EF4-FFF2-40B4-BE49-F238E27FC236}">
                <a16:creationId xmlns:a16="http://schemas.microsoft.com/office/drawing/2014/main" id="{37C55655-DA2A-43D7-85B6-0D2A0B185FB6}"/>
              </a:ext>
            </a:extLst>
          </p:cNvPr>
          <p:cNvSpPr>
            <a:spLocks noGrp="1"/>
          </p:cNvSpPr>
          <p:nvPr>
            <p:ph type="ftr" sz="quarter" idx="11"/>
          </p:nvPr>
        </p:nvSpPr>
        <p:spPr/>
        <p:txBody>
          <a:bodyPr/>
          <a:lstStyle/>
          <a:p>
            <a:pPr>
              <a:defRPr/>
            </a:pPr>
            <a:endParaRPr lang="en-US" dirty="0"/>
          </a:p>
        </p:txBody>
      </p:sp>
      <p:sp>
        <p:nvSpPr>
          <p:cNvPr id="12" name="Slide Number Placeholder 11">
            <a:extLst>
              <a:ext uri="{FF2B5EF4-FFF2-40B4-BE49-F238E27FC236}">
                <a16:creationId xmlns:a16="http://schemas.microsoft.com/office/drawing/2014/main" id="{8D06AAC2-0FFB-4E95-8BB1-16586BE6B9E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5" name="Table Placeholder 4">
            <a:extLst>
              <a:ext uri="{FF2B5EF4-FFF2-40B4-BE49-F238E27FC236}">
                <a16:creationId xmlns:a16="http://schemas.microsoft.com/office/drawing/2014/main" id="{22F339E0-97A6-463F-B4CF-83D424EE63B6}"/>
              </a:ext>
            </a:extLst>
          </p:cNvPr>
          <p:cNvSpPr>
            <a:spLocks noGrp="1"/>
          </p:cNvSpPr>
          <p:nvPr>
            <p:ph type="tbl" sz="quarter" idx="13"/>
          </p:nvPr>
        </p:nvSpPr>
        <p:spPr>
          <a:xfrm>
            <a:off x="788988" y="1152525"/>
            <a:ext cx="7704137" cy="3094038"/>
          </a:xfrm>
        </p:spPr>
        <p:txBody>
          <a:bodyPr/>
          <a:lstStyle/>
          <a:p>
            <a:endParaRPr lang="en-US"/>
          </a:p>
        </p:txBody>
      </p:sp>
    </p:spTree>
    <p:extLst>
      <p:ext uri="{BB962C8B-B14F-4D97-AF65-F5344CB8AC3E}">
        <p14:creationId xmlns:p14="http://schemas.microsoft.com/office/powerpoint/2010/main" val="24773158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59641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4375152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54124216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204350971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77933936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416355199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434503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8508804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0" name="Content Placeholder 9">
            <a:extLst>
              <a:ext uri="{FF2B5EF4-FFF2-40B4-BE49-F238E27FC236}">
                <a16:creationId xmlns:a16="http://schemas.microsoft.com/office/drawing/2014/main" id="{9EC2C899-BE50-46BB-8D7C-A3433870AA90}"/>
              </a:ext>
            </a:extLst>
          </p:cNvPr>
          <p:cNvSpPr>
            <a:spLocks noGrp="1"/>
          </p:cNvSpPr>
          <p:nvPr>
            <p:ph sz="quarter" idx="13"/>
          </p:nvPr>
        </p:nvSpPr>
        <p:spPr>
          <a:xfrm>
            <a:off x="1093788" y="2301875"/>
            <a:ext cx="7167562" cy="23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66459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01399247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9855171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95433827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63180464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4858711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82516019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A70-2630-4BFE-A76B-04883508D377}"/>
              </a:ext>
            </a:extLst>
          </p:cNvPr>
          <p:cNvSpPr>
            <a:spLocks noGrp="1"/>
          </p:cNvSpPr>
          <p:nvPr>
            <p:ph type="title"/>
          </p:nvPr>
        </p:nvSpPr>
        <p:spPr>
          <a:xfrm>
            <a:off x="241300" y="96317"/>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330C9415-5F7A-4A10-B236-11F68FDCC89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12D90755-F050-4788-99EB-D81BE4F989A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14CCE7A2-FDEF-498B-A863-2D2621E055E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8" name="Text Placeholder 7">
            <a:extLst>
              <a:ext uri="{FF2B5EF4-FFF2-40B4-BE49-F238E27FC236}">
                <a16:creationId xmlns:a16="http://schemas.microsoft.com/office/drawing/2014/main" id="{BB402DF8-AA03-4594-8391-33256FC2A57C}"/>
              </a:ext>
            </a:extLst>
          </p:cNvPr>
          <p:cNvSpPr>
            <a:spLocks noGrp="1"/>
          </p:cNvSpPr>
          <p:nvPr>
            <p:ph type="body" sz="quarter" idx="13"/>
          </p:nvPr>
        </p:nvSpPr>
        <p:spPr>
          <a:xfrm>
            <a:off x="1110456" y="1734365"/>
            <a:ext cx="3461544" cy="656590"/>
          </a:xfrm>
        </p:spPr>
        <p:txBody>
          <a:bodyPr/>
          <a:lstStyle>
            <a:lvl1pPr>
              <a:buNone/>
              <a:defRPr lang="en-US" sz="2400" dirty="0" smtClean="0">
                <a:solidFill>
                  <a:schemeClr val="tx1"/>
                </a:solidFill>
                <a:latin typeface="Lucida Sans" pitchFamily="34" charset="0"/>
                <a:ea typeface="+mn-ea"/>
                <a:cs typeface="+mn-cs"/>
              </a:defRPr>
            </a:lvl1pPr>
            <a:lvl2pPr marL="165100" indent="0">
              <a:buNone/>
              <a:defRPr/>
            </a:lvl2pPr>
          </a:lstStyle>
          <a:p>
            <a:pPr lvl="0"/>
            <a:r>
              <a:rPr lang="en-US" dirty="0"/>
              <a:t>Click to edit Master text styles</a:t>
            </a:r>
          </a:p>
        </p:txBody>
      </p:sp>
      <p:sp>
        <p:nvSpPr>
          <p:cNvPr id="9" name="Text Placeholder 7">
            <a:extLst>
              <a:ext uri="{FF2B5EF4-FFF2-40B4-BE49-F238E27FC236}">
                <a16:creationId xmlns:a16="http://schemas.microsoft.com/office/drawing/2014/main" id="{228005DC-7DC6-4A16-92AD-A53C7A90E12F}"/>
              </a:ext>
            </a:extLst>
          </p:cNvPr>
          <p:cNvSpPr>
            <a:spLocks noGrp="1"/>
          </p:cNvSpPr>
          <p:nvPr>
            <p:ph type="body" sz="quarter" idx="14"/>
          </p:nvPr>
        </p:nvSpPr>
        <p:spPr>
          <a:xfrm>
            <a:off x="1110456" y="2761809"/>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5F7D512-B942-481B-B8EB-DE4752FF3664}"/>
              </a:ext>
            </a:extLst>
          </p:cNvPr>
          <p:cNvSpPr>
            <a:spLocks noGrp="1"/>
          </p:cNvSpPr>
          <p:nvPr>
            <p:ph type="body" sz="quarter" idx="15"/>
          </p:nvPr>
        </p:nvSpPr>
        <p:spPr>
          <a:xfrm>
            <a:off x="1110456" y="3789254"/>
            <a:ext cx="327866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25770B9C-3A97-440A-AB93-D7DD4FB9125D}"/>
              </a:ext>
            </a:extLst>
          </p:cNvPr>
          <p:cNvSpPr>
            <a:spLocks noGrp="1"/>
          </p:cNvSpPr>
          <p:nvPr>
            <p:ph type="body" sz="quarter" idx="16"/>
          </p:nvPr>
        </p:nvSpPr>
        <p:spPr>
          <a:xfrm>
            <a:off x="4507231" y="3803541"/>
            <a:ext cx="3526313"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55E07EE1-6A0B-472C-940F-7EEBA8C3BB64}"/>
              </a:ext>
            </a:extLst>
          </p:cNvPr>
          <p:cNvSpPr>
            <a:spLocks noGrp="1"/>
          </p:cNvSpPr>
          <p:nvPr>
            <p:ph type="body" sz="quarter" idx="17"/>
          </p:nvPr>
        </p:nvSpPr>
        <p:spPr>
          <a:xfrm>
            <a:off x="5060156" y="1734365"/>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9BBC35D7-B780-4DEE-B38D-859D0408A0DD}"/>
              </a:ext>
            </a:extLst>
          </p:cNvPr>
          <p:cNvSpPr>
            <a:spLocks noGrp="1"/>
          </p:cNvSpPr>
          <p:nvPr>
            <p:ph type="body" sz="quarter" idx="18"/>
          </p:nvPr>
        </p:nvSpPr>
        <p:spPr>
          <a:xfrm>
            <a:off x="4832350" y="2787375"/>
            <a:ext cx="3917156"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F85982C3-D948-4594-9BD4-29EF484478EA}"/>
              </a:ext>
            </a:extLst>
          </p:cNvPr>
          <p:cNvSpPr>
            <a:spLocks noGrp="1"/>
          </p:cNvSpPr>
          <p:nvPr>
            <p:ph type="body" sz="quarter" idx="19"/>
          </p:nvPr>
        </p:nvSpPr>
        <p:spPr>
          <a:xfrm>
            <a:off x="484981" y="868737"/>
            <a:ext cx="8264525" cy="374461"/>
          </a:xfrm>
        </p:spPr>
        <p:txBody>
          <a:bodyPr/>
          <a:lstStyle>
            <a:lvl1pPr>
              <a:buNone/>
              <a:defRPr sz="2400"/>
            </a:lvl1pPr>
            <a:lvl2pPr marL="165100" indent="0">
              <a:buNone/>
              <a:defRPr/>
            </a:lvl2pPr>
            <a:lvl5pPr marL="688975" indent="0">
              <a:buNone/>
              <a:defRPr/>
            </a:lvl5pPr>
          </a:lstStyle>
          <a:p>
            <a:pPr lvl="0"/>
            <a:r>
              <a:rPr lang="en-US" dirty="0"/>
              <a:t>Click to edit Master text styles</a:t>
            </a:r>
          </a:p>
        </p:txBody>
      </p:sp>
    </p:spTree>
    <p:extLst>
      <p:ext uri="{BB962C8B-B14F-4D97-AF65-F5344CB8AC3E}">
        <p14:creationId xmlns:p14="http://schemas.microsoft.com/office/powerpoint/2010/main" val="79741592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7" name="Footer Placeholder 11"/>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8" name="Slide Number Placeholder 12"/>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257F5C-915B-4D2F-88D6-903A09FD0A85}"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410068624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4617859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50" y="-29687"/>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3705102"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76" name="Rectangle 4"/>
          <p:cNvSpPr>
            <a:spLocks noGrp="1" noChangeArrowheads="1"/>
          </p:cNvSpPr>
          <p:nvPr userDrawn="1">
            <p:ph type="ctrTitle" hasCustomPrompt="1"/>
          </p:nvPr>
        </p:nvSpPr>
        <p:spPr bwMode="invGray">
          <a:xfrm>
            <a:off x="338138" y="2525584"/>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7" y="3734515"/>
            <a:ext cx="6124576" cy="381899"/>
          </a:xfrm>
        </p:spPr>
        <p:txBody>
          <a:bodyPr lIns="0" rIns="0" anchorCtr="0"/>
          <a:lstStyle>
            <a:lvl1pPr marL="63499"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9" y="4786314"/>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6" y="4786314"/>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6" y="4786314"/>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 y="1385"/>
            <a:ext cx="4683512" cy="1207224"/>
          </a:xfrm>
          <a:prstGeom prst="rect">
            <a:avLst/>
          </a:prstGeom>
        </p:spPr>
      </p:pic>
    </p:spTree>
    <p:extLst>
      <p:ext uri="{BB962C8B-B14F-4D97-AF65-F5344CB8AC3E}">
        <p14:creationId xmlns:p14="http://schemas.microsoft.com/office/powerpoint/2010/main" val="31669859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2260117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5" y="2370869"/>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100" y="989662"/>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189" fontAlgn="base">
              <a:lnSpc>
                <a:spcPct val="90000"/>
              </a:lnSpc>
              <a:spcBef>
                <a:spcPct val="0"/>
              </a:spcBef>
              <a:spcAft>
                <a:spcPct val="0"/>
              </a:spcAft>
            </a:pPr>
            <a:endParaRPr lang="en-US" sz="1800"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9"/>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53862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7"/>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7"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373709363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2"/>
            <a:ext cx="8377428" cy="1092607"/>
          </a:xfrm>
        </p:spPr>
        <p:txBody>
          <a:bodyPr anchorCtr="0"/>
          <a:lstStyle>
            <a:lvl1pPr marL="344480" indent="-179384">
              <a:lnSpc>
                <a:spcPts val="2200"/>
              </a:lnSpc>
              <a:spcBef>
                <a:spcPts val="600"/>
              </a:spcBef>
              <a:buSzPct val="100000"/>
              <a:buFont typeface="Arial" pitchFamily="34" charset="0"/>
              <a:buChar char="•"/>
              <a:defRPr sz="2400" b="0">
                <a:solidFill>
                  <a:schemeClr val="tx1"/>
                </a:solidFill>
              </a:defRPr>
            </a:lvl1pPr>
            <a:lvl2pPr marL="509576" indent="-165096">
              <a:spcBef>
                <a:spcPts val="400"/>
              </a:spcBef>
              <a:buSzPct val="75000"/>
              <a:buFont typeface="Lucida Sans" panose="020B0602030504020204" pitchFamily="34" charset="0"/>
              <a:buChar char="–"/>
              <a:defRPr sz="1800"/>
            </a:lvl2pPr>
            <a:lvl3pPr marL="795317" indent="-219451">
              <a:spcBef>
                <a:spcPts val="400"/>
              </a:spcBef>
              <a:buSzPct val="100000"/>
              <a:buFont typeface="Arial" panose="020B0604020202020204" pitchFamily="34" charset="0"/>
              <a:buChar char="•"/>
              <a:defRPr sz="1600"/>
            </a:lvl3pPr>
            <a:lvl4pPr marL="914378" indent="-165096">
              <a:spcBef>
                <a:spcPts val="400"/>
              </a:spcBef>
              <a:buSzPct val="100000"/>
              <a:buFont typeface="Lucida Sans" panose="020B0602030504020204" pitchFamily="34" charset="0"/>
              <a:buChar char="–"/>
              <a:defRPr sz="1400"/>
            </a:lvl4pPr>
            <a:lvl5pPr marL="1079473" indent="-165096">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9"/>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07465862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3" y="962012"/>
            <a:ext cx="4111430" cy="830997"/>
          </a:xfrm>
        </p:spPr>
        <p:txBody>
          <a:bodyPr anchorCtr="0"/>
          <a:lstStyle>
            <a:lvl1pPr marL="174621" indent="-174621">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5" y="949931"/>
            <a:ext cx="4111429" cy="830997"/>
          </a:xfrm>
        </p:spPr>
        <p:txBody>
          <a:bodyPr anchorCtr="0"/>
          <a:lstStyle>
            <a:lvl1pPr marL="0" indent="174621">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9"/>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9640864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942479"/>
            <a:ext cx="4091459" cy="664028"/>
          </a:xfrm>
        </p:spPr>
        <p:txBody>
          <a:bodyPr anchor="b"/>
          <a:lstStyle>
            <a:lvl1pPr marL="0" indent="0">
              <a:buNone/>
              <a:defRPr sz="2800" b="1">
                <a:solidFill>
                  <a:schemeClr val="accent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7" y="1813708"/>
            <a:ext cx="4091458" cy="656590"/>
          </a:xfrm>
        </p:spPr>
        <p:txBody>
          <a:bodyPr anchorCtr="0"/>
          <a:lstStyle>
            <a:lvl1pPr marL="114297" indent="-114297">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4" y="943985"/>
            <a:ext cx="4091459" cy="664028"/>
          </a:xfrm>
        </p:spPr>
        <p:txBody>
          <a:bodyPr anchor="b"/>
          <a:lstStyle>
            <a:lvl1pPr marL="0" indent="0">
              <a:buNone/>
              <a:defRPr sz="2800" b="1">
                <a:solidFill>
                  <a:schemeClr val="accent3"/>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3" y="1804475"/>
            <a:ext cx="4091459" cy="656590"/>
          </a:xfrm>
        </p:spPr>
        <p:txBody>
          <a:bodyPr anchorCtr="0"/>
          <a:lstStyle>
            <a:lvl1pPr marL="114297" indent="-114297">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9"/>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01690750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8"/>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390570049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2207191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395173"/>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400103"/>
            <a:ext cx="5486400" cy="374461"/>
          </a:xfrm>
        </p:spPr>
        <p:txBody>
          <a:bodyPr/>
          <a:lstStyle>
            <a:lvl1pPr marL="0" indent="0">
              <a:buNone/>
              <a:defRPr sz="2400">
                <a:solidFill>
                  <a:schemeClr val="tx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60799021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1311402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156100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3002826"/>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3002826"/>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61670087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97215945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2142151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1575350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4" y="1819143"/>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83896130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c Inf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F31D-395B-40BA-BB22-77959C5D0E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5A904D-C31A-4C3B-AEE9-FE78AA7309C0}"/>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C9DFB586-9790-4069-91C2-946348D5B8C9}"/>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92821A5-6DC7-4E29-A61A-94A88DF8E7C4}"/>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7" name="Content Placeholder 6">
            <a:extLst>
              <a:ext uri="{FF2B5EF4-FFF2-40B4-BE49-F238E27FC236}">
                <a16:creationId xmlns:a16="http://schemas.microsoft.com/office/drawing/2014/main" id="{0CC22A50-367B-43D0-9BAE-7B5C9608431F}"/>
              </a:ext>
            </a:extLst>
          </p:cNvPr>
          <p:cNvSpPr>
            <a:spLocks noGrp="1"/>
          </p:cNvSpPr>
          <p:nvPr>
            <p:ph sz="quarter" idx="13"/>
          </p:nvPr>
        </p:nvSpPr>
        <p:spPr>
          <a:xfrm>
            <a:off x="1139429" y="1664494"/>
            <a:ext cx="6968728" cy="147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ACD001A-6EC7-4863-9141-46FA358D3E85}"/>
              </a:ext>
            </a:extLst>
          </p:cNvPr>
          <p:cNvSpPr>
            <a:spLocks noGrp="1"/>
          </p:cNvSpPr>
          <p:nvPr>
            <p:ph sz="quarter" idx="14"/>
          </p:nvPr>
        </p:nvSpPr>
        <p:spPr>
          <a:xfrm>
            <a:off x="1441450" y="3278188"/>
            <a:ext cx="6548438" cy="1274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68794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1612-4395-46AE-8B26-CFE32F14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4BC1B-7CFE-4369-AFD2-7FF45C67CA6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43FEAD09-33BC-4319-B05B-A0B9AE862B87}"/>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75995CD8-BB35-442C-84E5-F2B98F6F39F5}"/>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Tree>
    <p:extLst>
      <p:ext uri="{BB962C8B-B14F-4D97-AF65-F5344CB8AC3E}">
        <p14:creationId xmlns:p14="http://schemas.microsoft.com/office/powerpoint/2010/main" val="91117757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AB19053-D68E-45BA-935F-0BE19087142B}"/>
              </a:ext>
            </a:extLst>
          </p:cNvPr>
          <p:cNvSpPr>
            <a:spLocks noGrp="1"/>
          </p:cNvSpPr>
          <p:nvPr>
            <p:ph sz="quarter" idx="13"/>
          </p:nvPr>
        </p:nvSpPr>
        <p:spPr>
          <a:xfrm>
            <a:off x="161785" y="1432182"/>
            <a:ext cx="8299847" cy="1473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11A40BA-9B5E-41C4-AB93-B554866E7EB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4237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28614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18619222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1.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6.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0">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34" r:id="rId1"/>
    <p:sldLayoutId id="2147484329" r:id="rId2"/>
    <p:sldLayoutId id="2147484333" r:id="rId3"/>
    <p:sldLayoutId id="2147484232" r:id="rId4"/>
    <p:sldLayoutId id="2147484355" r:id="rId5"/>
    <p:sldLayoutId id="2147484239" r:id="rId6"/>
    <p:sldLayoutId id="2147484381" r:id="rId7"/>
    <p:sldLayoutId id="2147484234" r:id="rId8"/>
    <p:sldLayoutId id="2147484235" r:id="rId9"/>
    <p:sldLayoutId id="2147484236" r:id="rId10"/>
    <p:sldLayoutId id="2147484237" r:id="rId11"/>
    <p:sldLayoutId id="2147484280" r:id="rId12"/>
    <p:sldLayoutId id="2147484330" r:id="rId13"/>
    <p:sldLayoutId id="2147484282" r:id="rId14"/>
    <p:sldLayoutId id="2147484284" r:id="rId15"/>
    <p:sldLayoutId id="2147484332" r:id="rId16"/>
    <p:sldLayoutId id="2147484286" r:id="rId17"/>
    <p:sldLayoutId id="2147484352" r:id="rId18"/>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8">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01230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215540"/>
      </p:ext>
    </p:extLst>
  </p:cSld>
  <p:clrMap bg1="lt1" tx1="dk1" bg2="lt2" tx2="dk2" accent1="accent1" accent2="accent2" accent3="accent3" accent4="accent4" accent5="accent5" accent6="accent6" hlink="hlink" folHlink="folHlink"/>
  <p:sldLayoutIdLst>
    <p:sldLayoutId id="2147484354" r:id="rId1"/>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25180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72" r:id="rId16"/>
    <p:sldLayoutId id="2147484373" r:id="rId17"/>
    <p:sldLayoutId id="2147484374" r:id="rId18"/>
    <p:sldLayoutId id="2147484375" r:id="rId19"/>
    <p:sldLayoutId id="2147484376" r:id="rId20"/>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5">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592912"/>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1"/>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1027" name="Picture 5"/>
          <p:cNvPicPr>
            <a:picLocks noChangeAspect="1"/>
          </p:cNvPicPr>
          <p:nvPr userDrawn="1"/>
        </p:nvPicPr>
        <p:blipFill>
          <a:blip r:embed="rId20">
            <a:extLst>
              <a:ext uri="{28A0092B-C50C-407E-A947-70E740481C1C}">
                <a14:useLocalDpi xmlns:a14="http://schemas.microsoft.com/office/drawing/2010/main" val="0"/>
              </a:ext>
            </a:extLst>
          </a:blip>
          <a:srcRect l="17621" t="35077" r="17621" b="35077"/>
          <a:stretch>
            <a:fillRect/>
          </a:stretch>
        </p:blipFill>
        <p:spPr bwMode="auto">
          <a:xfrm>
            <a:off x="-3175" y="1"/>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4" y="1724025"/>
            <a:ext cx="7546975" cy="147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7531"/>
            <a:ext cx="9144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9"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310618"/>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 id="2147484396" r:id="rId14"/>
    <p:sldLayoutId id="2147484397" r:id="rId15"/>
    <p:sldLayoutId id="2147484398" r:id="rId16"/>
    <p:sldLayoutId id="2147484399" r:id="rId17"/>
    <p:sldLayoutId id="2147484400" r:id="rId18"/>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189" algn="l" rtl="0" fontAlgn="base">
        <a:lnSpc>
          <a:spcPct val="90000"/>
        </a:lnSpc>
        <a:spcBef>
          <a:spcPct val="0"/>
        </a:spcBef>
        <a:spcAft>
          <a:spcPct val="0"/>
        </a:spcAft>
        <a:defRPr sz="2800" b="1">
          <a:solidFill>
            <a:schemeClr val="accent2"/>
          </a:solidFill>
          <a:latin typeface="Arial" charset="0"/>
        </a:defRPr>
      </a:lvl6pPr>
      <a:lvl7pPr marL="914378" algn="l" rtl="0" fontAlgn="base">
        <a:lnSpc>
          <a:spcPct val="90000"/>
        </a:lnSpc>
        <a:spcBef>
          <a:spcPct val="0"/>
        </a:spcBef>
        <a:spcAft>
          <a:spcPct val="0"/>
        </a:spcAft>
        <a:defRPr sz="2800" b="1">
          <a:solidFill>
            <a:schemeClr val="accent2"/>
          </a:solidFill>
          <a:latin typeface="Arial" charset="0"/>
        </a:defRPr>
      </a:lvl7pPr>
      <a:lvl8pPr marL="1371566" algn="l" rtl="0" fontAlgn="base">
        <a:lnSpc>
          <a:spcPct val="90000"/>
        </a:lnSpc>
        <a:spcBef>
          <a:spcPct val="0"/>
        </a:spcBef>
        <a:spcAft>
          <a:spcPct val="0"/>
        </a:spcAft>
        <a:defRPr sz="2800" b="1">
          <a:solidFill>
            <a:schemeClr val="accent2"/>
          </a:solidFill>
          <a:latin typeface="Arial" charset="0"/>
        </a:defRPr>
      </a:lvl8pPr>
      <a:lvl9pPr marL="1828754"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0" indent="-179384"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76" indent="-165096"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58" indent="-179384"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54" indent="-165096"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385" indent="222245" algn="l" rtl="0" fontAlgn="base">
        <a:lnSpc>
          <a:spcPct val="95000"/>
        </a:lnSpc>
        <a:spcBef>
          <a:spcPct val="10000"/>
        </a:spcBef>
        <a:spcAft>
          <a:spcPct val="0"/>
        </a:spcAft>
        <a:buClr>
          <a:schemeClr val="accent1"/>
        </a:buClr>
        <a:buChar char="•"/>
        <a:defRPr sz="2000">
          <a:solidFill>
            <a:schemeClr val="tx1"/>
          </a:solidFill>
          <a:latin typeface="+mn-lt"/>
        </a:defRPr>
      </a:lvl6pPr>
      <a:lvl7pPr marL="1598573" indent="222245" algn="l" rtl="0" fontAlgn="base">
        <a:lnSpc>
          <a:spcPct val="95000"/>
        </a:lnSpc>
        <a:spcBef>
          <a:spcPct val="10000"/>
        </a:spcBef>
        <a:spcAft>
          <a:spcPct val="0"/>
        </a:spcAft>
        <a:buClr>
          <a:schemeClr val="accent1"/>
        </a:buClr>
        <a:buChar char="•"/>
        <a:defRPr sz="2000">
          <a:solidFill>
            <a:schemeClr val="tx1"/>
          </a:solidFill>
          <a:latin typeface="+mn-lt"/>
        </a:defRPr>
      </a:lvl7pPr>
      <a:lvl8pPr marL="2055761" indent="222245" algn="l" rtl="0" fontAlgn="base">
        <a:lnSpc>
          <a:spcPct val="95000"/>
        </a:lnSpc>
        <a:spcBef>
          <a:spcPct val="10000"/>
        </a:spcBef>
        <a:spcAft>
          <a:spcPct val="0"/>
        </a:spcAft>
        <a:buClr>
          <a:schemeClr val="accent1"/>
        </a:buClr>
        <a:buChar char="•"/>
        <a:defRPr sz="2000">
          <a:solidFill>
            <a:schemeClr val="tx1"/>
          </a:solidFill>
          <a:latin typeface="+mn-lt"/>
        </a:defRPr>
      </a:lvl8pPr>
      <a:lvl9pPr marL="2512950" indent="222245"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confluence.esg.wsu.edu/display/KB/Register+Asset"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s://confluence.esg.wsu.edu/display/KB/Issue+Asset"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s://confluence.esg.wsu.edu/display/KB/Transfer+Asset"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hyperlink" Target="https://confluence.esg.wsu.edu/display/KB/Dispose+Asset"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s://confluence.esg.wsu.edu/display/KB/Remove+Asset" TargetMode="External"/><Relationship Id="rId3" Type="http://schemas.openxmlformats.org/officeDocument/2006/relationships/hyperlink" Target="https://confluence.esg.wsu.edu/display/KB/Register+Asset" TargetMode="External"/><Relationship Id="rId7" Type="http://schemas.openxmlformats.org/officeDocument/2006/relationships/hyperlink" Target="https://confluence.esg.wsu.edu/display/KB/Share+Asset"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confluence.esg.wsu.edu/display/KB/Dispose+Asset" TargetMode="External"/><Relationship Id="rId5" Type="http://schemas.openxmlformats.org/officeDocument/2006/relationships/hyperlink" Target="https://confluence.esg.wsu.edu/display/KB/Transfer+Asset" TargetMode="External"/><Relationship Id="rId4" Type="http://schemas.openxmlformats.org/officeDocument/2006/relationships/hyperlink" Target="https://confluence.esg.wsu.edu/display/KB/Issue+Asse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su.co1.qualtrics.com/jfe/form/SV_3ql1sztsFwp0zn7"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confluence.esg.wsu.edu/display/KB/Workday" TargetMode="External"/><Relationship Id="rId7" Type="http://schemas.openxmlformats.org/officeDocument/2006/relationships/hyperlink" Target="https://modernization.wsu.edu/change-network/"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s://modernization.wsu.edu/" TargetMode="External"/><Relationship Id="rId5" Type="http://schemas.openxmlformats.org/officeDocument/2006/relationships/hyperlink" Target="https://www.workdaytrainingcatalog.wsu.edu/" TargetMode="External"/><Relationship Id="rId4" Type="http://schemas.openxmlformats.org/officeDocument/2006/relationships/hyperlink" Target="https://jira.esg.wsu.edu/servicedesk/customer/portal/69/user/login?destination=portal%2F69"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jira.esg.wsu.edu/servicedesk/customer/portal/91/user/login?destination=portal%2F91"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C1D8-0735-4BB1-BABC-548A2C33636B}"/>
              </a:ext>
            </a:extLst>
          </p:cNvPr>
          <p:cNvSpPr>
            <a:spLocks noGrp="1"/>
          </p:cNvSpPr>
          <p:nvPr>
            <p:ph type="ctrTitle"/>
          </p:nvPr>
        </p:nvSpPr>
        <p:spPr>
          <a:xfrm>
            <a:off x="338138" y="1694587"/>
            <a:ext cx="8670690" cy="1754326"/>
          </a:xfrm>
        </p:spPr>
        <p:txBody>
          <a:bodyPr/>
          <a:lstStyle/>
          <a:p>
            <a:r>
              <a:rPr lang="en-US" dirty="0">
                <a:solidFill>
                  <a:schemeClr val="tx2"/>
                </a:solidFill>
              </a:rPr>
              <a:t>Workday for Asset Accounting</a:t>
            </a:r>
          </a:p>
        </p:txBody>
      </p:sp>
      <p:sp>
        <p:nvSpPr>
          <p:cNvPr id="3" name="Subtitle 2">
            <a:extLst>
              <a:ext uri="{FF2B5EF4-FFF2-40B4-BE49-F238E27FC236}">
                <a16:creationId xmlns:a16="http://schemas.microsoft.com/office/drawing/2014/main" id="{C563B3AA-96EB-4C2E-A108-E06EA3FED405}"/>
              </a:ext>
            </a:extLst>
          </p:cNvPr>
          <p:cNvSpPr>
            <a:spLocks noGrp="1"/>
          </p:cNvSpPr>
          <p:nvPr>
            <p:ph type="subTitle" idx="1"/>
          </p:nvPr>
        </p:nvSpPr>
        <p:spPr>
          <a:xfrm>
            <a:off x="314325" y="3734515"/>
            <a:ext cx="7764199" cy="382028"/>
          </a:xfrm>
        </p:spPr>
        <p:txBody>
          <a:bodyPr/>
          <a:lstStyle/>
          <a:p>
            <a:r>
              <a:rPr lang="en-US" dirty="0">
                <a:solidFill>
                  <a:schemeClr val="tx2"/>
                </a:solidFill>
              </a:rPr>
              <a:t>Finance; ILT</a:t>
            </a:r>
          </a:p>
        </p:txBody>
      </p:sp>
    </p:spTree>
    <p:extLst>
      <p:ext uri="{BB962C8B-B14F-4D97-AF65-F5344CB8AC3E}">
        <p14:creationId xmlns:p14="http://schemas.microsoft.com/office/powerpoint/2010/main" val="14974234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1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44133" y="1062719"/>
            <a:ext cx="8377428" cy="3431709"/>
          </a:xfrm>
        </p:spPr>
        <p:txBody>
          <a:bodyPr/>
          <a:lstStyle/>
          <a:p>
            <a:pPr marL="0" indent="0">
              <a:lnSpc>
                <a:spcPct val="100000"/>
              </a:lnSpc>
              <a:buNone/>
            </a:pPr>
            <a:r>
              <a:rPr lang="en-US" dirty="0">
                <a:solidFill>
                  <a:schemeClr val="tx1"/>
                </a:solidFill>
              </a:rPr>
              <a:t>After completing this lesson, you will be able to:</a:t>
            </a:r>
          </a:p>
          <a:p>
            <a:pPr marL="173038" indent="-173038">
              <a:lnSpc>
                <a:spcPct val="100000"/>
              </a:lnSpc>
            </a:pPr>
            <a:r>
              <a:rPr lang="en-US" dirty="0"/>
              <a:t>Identify the key terms used in the Asset Accounting process in Workday</a:t>
            </a:r>
          </a:p>
          <a:p>
            <a:pPr marL="173038" indent="-173038">
              <a:lnSpc>
                <a:spcPct val="100000"/>
              </a:lnSpc>
            </a:pPr>
            <a:r>
              <a:rPr lang="en-US" dirty="0"/>
              <a:t>List the key changes as a result of implementing Workday</a:t>
            </a:r>
          </a:p>
          <a:p>
            <a:pPr marL="173038" indent="-173038">
              <a:lnSpc>
                <a:spcPct val="100000"/>
              </a:lnSpc>
            </a:pPr>
            <a:r>
              <a:rPr lang="en-US" kern="1200" dirty="0">
                <a:cs typeface="Lucida Sans" panose="020B0602040502020204" pitchFamily="34" charset="0"/>
              </a:rPr>
              <a:t>Identify the Workday roles in Asset Accounting</a:t>
            </a:r>
          </a:p>
          <a:p>
            <a:pPr marL="173038" indent="-173038">
              <a:lnSpc>
                <a:spcPct val="100000"/>
              </a:lnSpc>
            </a:pPr>
            <a:r>
              <a:rPr lang="en-US" kern="1200" dirty="0">
                <a:cs typeface="Lucida Sans" panose="020B0602040502020204" pitchFamily="34" charset="0"/>
              </a:rPr>
              <a:t>Explain the types of asset categories in Workday</a:t>
            </a:r>
          </a:p>
          <a:p>
            <a:pPr marL="173038" indent="-173038">
              <a:lnSpc>
                <a:spcPct val="100000"/>
              </a:lnSpc>
            </a:pPr>
            <a:r>
              <a:rPr lang="en-US" dirty="0"/>
              <a:t>Explain the stages of the asset lifecycle</a:t>
            </a:r>
          </a:p>
        </p:txBody>
      </p:sp>
    </p:spTree>
    <p:extLst>
      <p:ext uri="{BB962C8B-B14F-4D97-AF65-F5344CB8AC3E}">
        <p14:creationId xmlns:p14="http://schemas.microsoft.com/office/powerpoint/2010/main" val="19956495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a:t>
            </a:r>
          </a:p>
        </p:txBody>
      </p:sp>
      <p:graphicFrame>
        <p:nvGraphicFramePr>
          <p:cNvPr id="6" name="Table Placeholder 5">
            <a:extLst>
              <a:ext uri="{FF2B5EF4-FFF2-40B4-BE49-F238E27FC236}">
                <a16:creationId xmlns:a16="http://schemas.microsoft.com/office/drawing/2014/main" id="{EE69BBCD-2D15-4F02-8E13-3CC5C50E96C2}"/>
              </a:ext>
            </a:extLst>
          </p:cNvPr>
          <p:cNvGraphicFramePr>
            <a:graphicFrameLocks noGrp="1"/>
          </p:cNvGraphicFramePr>
          <p:nvPr>
            <p:ph type="tbl" sz="quarter" idx="13"/>
            <p:extLst>
              <p:ext uri="{D42A27DB-BD31-4B8C-83A1-F6EECF244321}">
                <p14:modId xmlns:p14="http://schemas.microsoft.com/office/powerpoint/2010/main" val="495065415"/>
              </p:ext>
            </p:extLst>
          </p:nvPr>
        </p:nvGraphicFramePr>
        <p:xfrm>
          <a:off x="177530" y="914400"/>
          <a:ext cx="8788940" cy="4114800"/>
        </p:xfrm>
        <a:graphic>
          <a:graphicData uri="http://schemas.openxmlformats.org/drawingml/2006/table">
            <a:tbl>
              <a:tblPr firstRow="1" bandRow="1">
                <a:tableStyleId>{5C22544A-7EE6-4342-B048-85BDC9FD1C3A}</a:tableStyleId>
              </a:tblPr>
              <a:tblGrid>
                <a:gridCol w="2182212">
                  <a:extLst>
                    <a:ext uri="{9D8B030D-6E8A-4147-A177-3AD203B41FA5}">
                      <a16:colId xmlns:a16="http://schemas.microsoft.com/office/drawing/2014/main" val="2259727749"/>
                    </a:ext>
                  </a:extLst>
                </a:gridCol>
                <a:gridCol w="6606728">
                  <a:extLst>
                    <a:ext uri="{9D8B030D-6E8A-4147-A177-3AD203B41FA5}">
                      <a16:colId xmlns:a16="http://schemas.microsoft.com/office/drawing/2014/main" val="2279313489"/>
                    </a:ext>
                  </a:extLst>
                </a:gridCol>
              </a:tblGrid>
              <a:tr h="425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629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Depreciation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40502020204" pitchFamily="34" charset="0"/>
                          <a:ea typeface="+mn-ea"/>
                          <a:cs typeface="Lucida Sans" panose="020B0602040502020204" pitchFamily="34" charset="0"/>
                          <a:sym typeface="Wingdings 2" panose="05020102010507070707" pitchFamily="18" charset="2"/>
                        </a:rPr>
                        <a:t>Record of the wear and tear that items are subjected to over a period of time, ending in the retirement of an asset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629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Impairment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40502020204" pitchFamily="34" charset="0"/>
                          <a:ea typeface="+mn-ea"/>
                          <a:cs typeface="Lucida Sans" panose="020B0602040502020204" pitchFamily="34" charset="0"/>
                          <a:sym typeface="Wingdings 2" panose="05020102010507070707" pitchFamily="18" charset="2"/>
                        </a:rPr>
                        <a:t>Loss or damage to business assets due to unforeseen circumstances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9569304"/>
                  </a:ext>
                </a:extLst>
              </a:tr>
              <a:tr h="617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Amortization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Allocating the cost of an intangible asset over a period of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39378440"/>
                  </a:ext>
                </a:extLst>
              </a:tr>
              <a:tr h="617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Disposal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Elimination of an asset from the business record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22291"/>
                  </a:ext>
                </a:extLst>
              </a:tr>
            </a:tbl>
          </a:graphicData>
        </a:graphic>
      </p:graphicFrame>
    </p:spTree>
    <p:extLst>
      <p:ext uri="{BB962C8B-B14F-4D97-AF65-F5344CB8AC3E}">
        <p14:creationId xmlns:p14="http://schemas.microsoft.com/office/powerpoint/2010/main" val="28565219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Key Process Changes</a:t>
            </a:r>
          </a:p>
        </p:txBody>
      </p:sp>
      <p:sp>
        <p:nvSpPr>
          <p:cNvPr id="5"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28732" y="1055957"/>
            <a:ext cx="8377428" cy="3277820"/>
          </a:xfrm>
        </p:spPr>
        <p:txBody>
          <a:bodyPr/>
          <a:lstStyle/>
          <a:p>
            <a:pPr marL="171450" indent="-171450">
              <a:lnSpc>
                <a:spcPct val="100000"/>
              </a:lnSpc>
            </a:pPr>
            <a:r>
              <a:rPr lang="en-US" dirty="0"/>
              <a:t>Seamless process from invoice payment to the Asset Registration process</a:t>
            </a:r>
          </a:p>
          <a:p>
            <a:pPr marL="171450" indent="-171450">
              <a:lnSpc>
                <a:spcPct val="100000"/>
              </a:lnSpc>
            </a:pPr>
            <a:r>
              <a:rPr lang="en-US" dirty="0"/>
              <a:t>Journals are posted based on the depreciation schedule</a:t>
            </a:r>
          </a:p>
          <a:p>
            <a:pPr marL="171450" indent="-171450">
              <a:lnSpc>
                <a:spcPct val="100000"/>
              </a:lnSpc>
            </a:pPr>
            <a:r>
              <a:rPr lang="en-US" dirty="0"/>
              <a:t>Asset information is recorded in the system during the Asset Registration process</a:t>
            </a:r>
          </a:p>
          <a:p>
            <a:pPr marL="171450" indent="-171450">
              <a:lnSpc>
                <a:spcPct val="100000"/>
              </a:lnSpc>
            </a:pPr>
            <a:r>
              <a:rPr lang="en-US" dirty="0"/>
              <a:t>Departments can now review all the assets for a specific area or department</a:t>
            </a:r>
          </a:p>
        </p:txBody>
      </p:sp>
    </p:spTree>
    <p:extLst>
      <p:ext uri="{BB962C8B-B14F-4D97-AF65-F5344CB8AC3E}">
        <p14:creationId xmlns:p14="http://schemas.microsoft.com/office/powerpoint/2010/main" val="7899809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Workday Roles (1 of 4)</a:t>
            </a:r>
          </a:p>
        </p:txBody>
      </p:sp>
      <p:graphicFrame>
        <p:nvGraphicFramePr>
          <p:cNvPr id="7" name="Table Placeholder 6">
            <a:extLst>
              <a:ext uri="{FF2B5EF4-FFF2-40B4-BE49-F238E27FC236}">
                <a16:creationId xmlns:a16="http://schemas.microsoft.com/office/drawing/2014/main" id="{BBBAC116-0474-44DF-96D2-A36441820280}"/>
              </a:ext>
            </a:extLst>
          </p:cNvPr>
          <p:cNvGraphicFramePr>
            <a:graphicFrameLocks noGrp="1"/>
          </p:cNvGraphicFramePr>
          <p:nvPr>
            <p:ph type="tbl" sz="quarter" idx="13"/>
            <p:extLst>
              <p:ext uri="{D42A27DB-BD31-4B8C-83A1-F6EECF244321}">
                <p14:modId xmlns:p14="http://schemas.microsoft.com/office/powerpoint/2010/main" val="1354425291"/>
              </p:ext>
            </p:extLst>
          </p:nvPr>
        </p:nvGraphicFramePr>
        <p:xfrm>
          <a:off x="158251" y="914400"/>
          <a:ext cx="8827499" cy="2123528"/>
        </p:xfrm>
        <a:graphic>
          <a:graphicData uri="http://schemas.openxmlformats.org/drawingml/2006/table">
            <a:tbl>
              <a:tblPr firstRow="1" bandRow="1">
                <a:tableStyleId>{5C22544A-7EE6-4342-B048-85BDC9FD1C3A}</a:tableStyleId>
              </a:tblPr>
              <a:tblGrid>
                <a:gridCol w="2811092">
                  <a:extLst>
                    <a:ext uri="{9D8B030D-6E8A-4147-A177-3AD203B41FA5}">
                      <a16:colId xmlns:a16="http://schemas.microsoft.com/office/drawing/2014/main" val="1720070811"/>
                    </a:ext>
                  </a:extLst>
                </a:gridCol>
                <a:gridCol w="6016407">
                  <a:extLst>
                    <a:ext uri="{9D8B030D-6E8A-4147-A177-3AD203B41FA5}">
                      <a16:colId xmlns:a16="http://schemas.microsoft.com/office/drawing/2014/main" val="4012579222"/>
                    </a:ext>
                  </a:extLst>
                </a:gridCol>
              </a:tblGrid>
              <a:tr h="569048">
                <a:tc>
                  <a:txBody>
                    <a:bodyPr/>
                    <a:lstStyle/>
                    <a:p>
                      <a:r>
                        <a:rPr lang="en-US" sz="2400" dirty="0">
                          <a:latin typeface="Lucida Sans" panose="020B0602040502020204" pitchFamily="34" charset="0"/>
                          <a:cs typeface="Lucida Sans" panose="020B0602040502020204" pitchFamily="34" charset="0"/>
                        </a:rPr>
                        <a:t>Role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1554480">
                <a:tc>
                  <a:txBody>
                    <a:bodyPr/>
                    <a:lstStyle/>
                    <a:p>
                      <a:pPr marL="0" marR="0">
                        <a:spcBef>
                          <a:spcPts val="0"/>
                        </a:spcBef>
                        <a:spcAft>
                          <a:spcPts val="0"/>
                        </a:spcAft>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Business Asset Accountant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It is the primary central office initiator role that performs central business asset accounting functions and has the ability to perform tracking functions. </a:t>
                      </a:r>
                      <a:endParaRPr lang="en-US" sz="2400" dirty="0">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5615594"/>
                  </a:ext>
                </a:extLst>
              </a:tr>
            </a:tbl>
          </a:graphicData>
        </a:graphic>
      </p:graphicFrame>
    </p:spTree>
    <p:extLst>
      <p:ext uri="{BB962C8B-B14F-4D97-AF65-F5344CB8AC3E}">
        <p14:creationId xmlns:p14="http://schemas.microsoft.com/office/powerpoint/2010/main" val="33502233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Workday Roles (2 of 4)</a:t>
            </a:r>
          </a:p>
        </p:txBody>
      </p:sp>
      <p:graphicFrame>
        <p:nvGraphicFramePr>
          <p:cNvPr id="6" name="Table Placeholder 5">
            <a:extLst>
              <a:ext uri="{FF2B5EF4-FFF2-40B4-BE49-F238E27FC236}">
                <a16:creationId xmlns:a16="http://schemas.microsoft.com/office/drawing/2014/main" id="{6306F999-8C17-49DF-9C0D-C71D32039BDE}"/>
              </a:ext>
            </a:extLst>
          </p:cNvPr>
          <p:cNvGraphicFramePr>
            <a:graphicFrameLocks noGrp="1"/>
          </p:cNvGraphicFramePr>
          <p:nvPr>
            <p:ph type="tbl" sz="quarter" idx="13"/>
            <p:extLst>
              <p:ext uri="{D42A27DB-BD31-4B8C-83A1-F6EECF244321}">
                <p14:modId xmlns:p14="http://schemas.microsoft.com/office/powerpoint/2010/main" val="1503423983"/>
              </p:ext>
            </p:extLst>
          </p:nvPr>
        </p:nvGraphicFramePr>
        <p:xfrm>
          <a:off x="158251" y="914400"/>
          <a:ext cx="8827499" cy="3586568"/>
        </p:xfrm>
        <a:graphic>
          <a:graphicData uri="http://schemas.openxmlformats.org/drawingml/2006/table">
            <a:tbl>
              <a:tblPr firstRow="1" bandRow="1">
                <a:tableStyleId>{5C22544A-7EE6-4342-B048-85BDC9FD1C3A}</a:tableStyleId>
              </a:tblPr>
              <a:tblGrid>
                <a:gridCol w="2811092">
                  <a:extLst>
                    <a:ext uri="{9D8B030D-6E8A-4147-A177-3AD203B41FA5}">
                      <a16:colId xmlns:a16="http://schemas.microsoft.com/office/drawing/2014/main" val="1720070811"/>
                    </a:ext>
                  </a:extLst>
                </a:gridCol>
                <a:gridCol w="6016407">
                  <a:extLst>
                    <a:ext uri="{9D8B030D-6E8A-4147-A177-3AD203B41FA5}">
                      <a16:colId xmlns:a16="http://schemas.microsoft.com/office/drawing/2014/main" val="4012579222"/>
                    </a:ext>
                  </a:extLst>
                </a:gridCol>
              </a:tblGrid>
              <a:tr h="569048">
                <a:tc>
                  <a:txBody>
                    <a:bodyPr/>
                    <a:lstStyle/>
                    <a:p>
                      <a:r>
                        <a:rPr lang="en-US" sz="2400" dirty="0">
                          <a:latin typeface="Lucida Sans" panose="020B0602040502020204" pitchFamily="34" charset="0"/>
                          <a:cs typeface="Lucida Sans" panose="020B0602040502020204" pitchFamily="34" charset="0"/>
                        </a:rPr>
                        <a:t>Role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3017520">
                <a:tc>
                  <a:txBody>
                    <a:bodyPr/>
                    <a:lstStyle/>
                    <a:p>
                      <a:pPr marL="0" marR="0">
                        <a:spcBef>
                          <a:spcPts val="0"/>
                        </a:spcBef>
                        <a:spcAft>
                          <a:spcPts val="0"/>
                        </a:spcAft>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Business Asset Tracking Specialist (Cost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itchFamily="34" charset="0"/>
                          <a:ea typeface="+mn-ea"/>
                          <a:cs typeface="+mn-cs"/>
                        </a:rPr>
                        <a:t>It is the primary departmental initiator role that performs business asset tracking functions for assigned organizations, including registering, issuing, removing, and disposal of assets. This role is also the primary approver for conditional approvals involving Small and Attractive Assets. </a:t>
                      </a:r>
                      <a:endParaRPr lang="en-US" sz="2400" kern="1200" dirty="0">
                        <a:solidFill>
                          <a:schemeClr val="tx1"/>
                        </a:solidFill>
                        <a:highlight>
                          <a:srgbClr val="FFFF00"/>
                        </a:highlight>
                        <a:latin typeface="Lucida Sans"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365976"/>
                  </a:ext>
                </a:extLst>
              </a:tr>
            </a:tbl>
          </a:graphicData>
        </a:graphic>
      </p:graphicFrame>
    </p:spTree>
    <p:extLst>
      <p:ext uri="{BB962C8B-B14F-4D97-AF65-F5344CB8AC3E}">
        <p14:creationId xmlns:p14="http://schemas.microsoft.com/office/powerpoint/2010/main" val="15216492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Workday Roles (3 of 4)</a:t>
            </a:r>
          </a:p>
        </p:txBody>
      </p:sp>
      <p:graphicFrame>
        <p:nvGraphicFramePr>
          <p:cNvPr id="7" name="Table Placeholder 6">
            <a:extLst>
              <a:ext uri="{FF2B5EF4-FFF2-40B4-BE49-F238E27FC236}">
                <a16:creationId xmlns:a16="http://schemas.microsoft.com/office/drawing/2014/main" id="{B79AC670-BFD2-4D8A-97A8-7E43C2F0936F}"/>
              </a:ext>
            </a:extLst>
          </p:cNvPr>
          <p:cNvGraphicFramePr>
            <a:graphicFrameLocks noGrp="1"/>
          </p:cNvGraphicFramePr>
          <p:nvPr>
            <p:ph type="tbl" sz="quarter" idx="13"/>
            <p:extLst>
              <p:ext uri="{D42A27DB-BD31-4B8C-83A1-F6EECF244321}">
                <p14:modId xmlns:p14="http://schemas.microsoft.com/office/powerpoint/2010/main" val="3370329745"/>
              </p:ext>
            </p:extLst>
          </p:nvPr>
        </p:nvGraphicFramePr>
        <p:xfrm>
          <a:off x="158251" y="914400"/>
          <a:ext cx="8827499" cy="3586568"/>
        </p:xfrm>
        <a:graphic>
          <a:graphicData uri="http://schemas.openxmlformats.org/drawingml/2006/table">
            <a:tbl>
              <a:tblPr firstRow="1" bandRow="1">
                <a:tableStyleId>{5C22544A-7EE6-4342-B048-85BDC9FD1C3A}</a:tableStyleId>
              </a:tblPr>
              <a:tblGrid>
                <a:gridCol w="2811092">
                  <a:extLst>
                    <a:ext uri="{9D8B030D-6E8A-4147-A177-3AD203B41FA5}">
                      <a16:colId xmlns:a16="http://schemas.microsoft.com/office/drawing/2014/main" val="1720070811"/>
                    </a:ext>
                  </a:extLst>
                </a:gridCol>
                <a:gridCol w="6016407">
                  <a:extLst>
                    <a:ext uri="{9D8B030D-6E8A-4147-A177-3AD203B41FA5}">
                      <a16:colId xmlns:a16="http://schemas.microsoft.com/office/drawing/2014/main" val="4012579222"/>
                    </a:ext>
                  </a:extLst>
                </a:gridCol>
              </a:tblGrid>
              <a:tr h="569048">
                <a:tc>
                  <a:txBody>
                    <a:bodyPr/>
                    <a:lstStyle/>
                    <a:p>
                      <a:r>
                        <a:rPr lang="en-US" sz="2400" dirty="0">
                          <a:latin typeface="Lucida Sans" panose="020B0602040502020204" pitchFamily="34" charset="0"/>
                          <a:cs typeface="Lucida Sans" panose="020B0602040502020204" pitchFamily="34" charset="0"/>
                        </a:rPr>
                        <a:t>Role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3017520">
                <a:tc>
                  <a:txBody>
                    <a:bodyPr/>
                    <a:lstStyle/>
                    <a:p>
                      <a:pPr marL="0" marR="0">
                        <a:spcBef>
                          <a:spcPts val="0"/>
                        </a:spcBef>
                        <a:spcAft>
                          <a:spcPts val="0"/>
                        </a:spcAft>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Business Asset Accounting Manager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ea typeface="+mn-ea"/>
                          <a:cs typeface="+mn-cs"/>
                        </a:rPr>
                        <a:t>This role is the primary approver for all Business Asset Accounting and Tracking functions for assigned organizations. This role does not act as a primary initiator for any business processes. This role is also the primary approver for conditional approvals involving Capital Assets.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0676273"/>
                  </a:ext>
                </a:extLst>
              </a:tr>
            </a:tbl>
          </a:graphicData>
        </a:graphic>
      </p:graphicFrame>
    </p:spTree>
    <p:extLst>
      <p:ext uri="{BB962C8B-B14F-4D97-AF65-F5344CB8AC3E}">
        <p14:creationId xmlns:p14="http://schemas.microsoft.com/office/powerpoint/2010/main" val="16539517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Workday Roles (4 of 4)</a:t>
            </a:r>
          </a:p>
        </p:txBody>
      </p:sp>
      <p:graphicFrame>
        <p:nvGraphicFramePr>
          <p:cNvPr id="6" name="Table Placeholder 5">
            <a:extLst>
              <a:ext uri="{FF2B5EF4-FFF2-40B4-BE49-F238E27FC236}">
                <a16:creationId xmlns:a16="http://schemas.microsoft.com/office/drawing/2014/main" id="{69180F57-2EEE-4AA7-83FC-CE167D6185A7}"/>
              </a:ext>
            </a:extLst>
          </p:cNvPr>
          <p:cNvGraphicFramePr>
            <a:graphicFrameLocks noGrp="1"/>
          </p:cNvGraphicFramePr>
          <p:nvPr>
            <p:ph type="tbl" sz="quarter" idx="13"/>
            <p:extLst>
              <p:ext uri="{D42A27DB-BD31-4B8C-83A1-F6EECF244321}">
                <p14:modId xmlns:p14="http://schemas.microsoft.com/office/powerpoint/2010/main" val="3655295383"/>
              </p:ext>
            </p:extLst>
          </p:nvPr>
        </p:nvGraphicFramePr>
        <p:xfrm>
          <a:off x="158251" y="914401"/>
          <a:ext cx="8827499" cy="3312248"/>
        </p:xfrm>
        <a:graphic>
          <a:graphicData uri="http://schemas.openxmlformats.org/drawingml/2006/table">
            <a:tbl>
              <a:tblPr firstRow="1" bandRow="1">
                <a:tableStyleId>{5C22544A-7EE6-4342-B048-85BDC9FD1C3A}</a:tableStyleId>
              </a:tblPr>
              <a:tblGrid>
                <a:gridCol w="2811092">
                  <a:extLst>
                    <a:ext uri="{9D8B030D-6E8A-4147-A177-3AD203B41FA5}">
                      <a16:colId xmlns:a16="http://schemas.microsoft.com/office/drawing/2014/main" val="1720070811"/>
                    </a:ext>
                  </a:extLst>
                </a:gridCol>
                <a:gridCol w="6016407">
                  <a:extLst>
                    <a:ext uri="{9D8B030D-6E8A-4147-A177-3AD203B41FA5}">
                      <a16:colId xmlns:a16="http://schemas.microsoft.com/office/drawing/2014/main" val="4012579222"/>
                    </a:ext>
                  </a:extLst>
                </a:gridCol>
              </a:tblGrid>
              <a:tr h="569048">
                <a:tc>
                  <a:txBody>
                    <a:bodyPr/>
                    <a:lstStyle/>
                    <a:p>
                      <a:r>
                        <a:rPr lang="en-US" sz="2400" dirty="0">
                          <a:latin typeface="Lucida Sans" panose="020B0602040502020204" pitchFamily="34" charset="0"/>
                          <a:cs typeface="Lucida Sans" panose="020B0602040502020204" pitchFamily="34" charset="0"/>
                        </a:rPr>
                        <a:t>Role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38102570"/>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Surplus Coordinator (Company)</a:t>
                      </a:r>
                    </a:p>
                    <a:p>
                      <a:pPr marL="0" marR="0">
                        <a:spcBef>
                          <a:spcPts val="0"/>
                        </a:spcBef>
                        <a:spcAft>
                          <a:spcPts val="0"/>
                        </a:spcAft>
                      </a:pPr>
                      <a:endPar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ea typeface="+mn-ea"/>
                          <a:cs typeface="+mn-cs"/>
                        </a:rPr>
                        <a:t>It is primarily a view-all access role to perform Asset Disposal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365976"/>
                  </a:ext>
                </a:extLst>
              </a:tr>
              <a:tr h="1188720">
                <a:tc>
                  <a:txBody>
                    <a:bodyPr/>
                    <a:lstStyle/>
                    <a:p>
                      <a:pPr marL="0" marR="0">
                        <a:spcBef>
                          <a:spcPts val="0"/>
                        </a:spcBef>
                        <a:spcAft>
                          <a:spcPts val="0"/>
                        </a:spcAft>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Cost Center Manager (Cost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ea typeface="+mn-ea"/>
                          <a:cs typeface="+mn-cs"/>
                        </a:rPr>
                        <a:t>It is the primary approver for asset transfers across Cost Centers.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9904379"/>
                  </a:ext>
                </a:extLst>
              </a:tr>
            </a:tbl>
          </a:graphicData>
        </a:graphic>
      </p:graphicFrame>
    </p:spTree>
    <p:extLst>
      <p:ext uri="{BB962C8B-B14F-4D97-AF65-F5344CB8AC3E}">
        <p14:creationId xmlns:p14="http://schemas.microsoft.com/office/powerpoint/2010/main" val="13456381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Types of Assets</a:t>
            </a:r>
          </a:p>
        </p:txBody>
      </p:sp>
      <p:pic>
        <p:nvPicPr>
          <p:cNvPr id="9" name="Picture 8" descr="Screenshot of Capital Assets"/>
          <p:cNvPicPr>
            <a:picLocks noChangeAspect="1"/>
          </p:cNvPicPr>
          <p:nvPr/>
        </p:nvPicPr>
        <p:blipFill>
          <a:blip r:embed="rId3"/>
          <a:stretch>
            <a:fillRect/>
          </a:stretch>
        </p:blipFill>
        <p:spPr>
          <a:xfrm>
            <a:off x="914400" y="1102981"/>
            <a:ext cx="2456901" cy="993734"/>
          </a:xfrm>
          <a:prstGeom prst="rect">
            <a:avLst/>
          </a:prstGeom>
        </p:spPr>
      </p:pic>
      <p:sp>
        <p:nvSpPr>
          <p:cNvPr id="12" name="Rectangle 11"/>
          <p:cNvSpPr/>
          <p:nvPr/>
        </p:nvSpPr>
        <p:spPr>
          <a:xfrm>
            <a:off x="914400" y="2538541"/>
            <a:ext cx="2429152" cy="9666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Small and Attractive - Departmental</a:t>
            </a:r>
          </a:p>
        </p:txBody>
      </p:sp>
      <p:sp>
        <p:nvSpPr>
          <p:cNvPr id="8" name="Rectangle 7"/>
          <p:cNvSpPr/>
          <p:nvPr/>
        </p:nvSpPr>
        <p:spPr>
          <a:xfrm>
            <a:off x="914400" y="3826478"/>
            <a:ext cx="2429152" cy="9666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Small and Attractive – University Inventory</a:t>
            </a:r>
          </a:p>
        </p:txBody>
      </p:sp>
      <p:sp>
        <p:nvSpPr>
          <p:cNvPr id="4" name="Content Placeholder 3">
            <a:extLst>
              <a:ext uri="{FF2B5EF4-FFF2-40B4-BE49-F238E27FC236}">
                <a16:creationId xmlns:a16="http://schemas.microsoft.com/office/drawing/2014/main" id="{FD9DBD81-2496-4F78-84A7-3B389EC6712D}"/>
              </a:ext>
            </a:extLst>
          </p:cNvPr>
          <p:cNvSpPr>
            <a:spLocks noGrp="1"/>
          </p:cNvSpPr>
          <p:nvPr>
            <p:ph sz="half" idx="2"/>
          </p:nvPr>
        </p:nvSpPr>
        <p:spPr>
          <a:xfrm>
            <a:off x="3914884" y="1007834"/>
            <a:ext cx="4886917" cy="4678204"/>
          </a:xfrm>
        </p:spPr>
        <p:txBody>
          <a:bodyPr/>
          <a:lstStyle/>
          <a:p>
            <a:pPr indent="0">
              <a:buNone/>
            </a:pPr>
            <a:r>
              <a:rPr lang="en-US" sz="2000" dirty="0">
                <a:cs typeface="Lucida Sans" panose="020B0602040502020204" pitchFamily="34" charset="0"/>
              </a:rPr>
              <a:t>Items with a value of more than $5,000 are considered to be capital assets.</a:t>
            </a:r>
          </a:p>
          <a:p>
            <a:pPr indent="0">
              <a:buNone/>
            </a:pPr>
            <a:endParaRPr lang="en-US" sz="2000" dirty="0">
              <a:cs typeface="Lucida Sans" panose="020B0602040502020204" pitchFamily="34" charset="0"/>
            </a:endParaRPr>
          </a:p>
          <a:p>
            <a:pPr indent="0">
              <a:buNone/>
            </a:pPr>
            <a:r>
              <a:rPr lang="en-US" sz="2000" dirty="0">
                <a:cs typeface="Lucida Sans" panose="020B0602040502020204" pitchFamily="34" charset="0"/>
              </a:rPr>
              <a:t>Items with a value of less than $5,000 and tracked by individual departments.</a:t>
            </a:r>
          </a:p>
          <a:p>
            <a:pPr indent="0">
              <a:buNone/>
            </a:pPr>
            <a:r>
              <a:rPr lang="en-US" sz="2000" dirty="0">
                <a:cs typeface="Lucida Sans" panose="020B0602040502020204" pitchFamily="34" charset="0"/>
              </a:rPr>
              <a:t> </a:t>
            </a:r>
          </a:p>
          <a:p>
            <a:pPr indent="0">
              <a:buNone/>
            </a:pPr>
            <a:r>
              <a:rPr lang="en-US" sz="2000" dirty="0">
                <a:cs typeface="Lucida Sans" panose="020B0602040502020204" pitchFamily="34" charset="0"/>
              </a:rPr>
              <a:t>Items with a value of less than $5,000 but must be tracked by WSU; inventory tags are required.</a:t>
            </a:r>
          </a:p>
          <a:p>
            <a:pPr indent="0">
              <a:buNone/>
            </a:pPr>
            <a:endParaRPr lang="en-US" dirty="0">
              <a:cs typeface="Lucida Sans" panose="020B0602040502020204" pitchFamily="34" charset="0"/>
            </a:endParaRPr>
          </a:p>
          <a:p>
            <a:pPr indent="0">
              <a:buNone/>
            </a:pPr>
            <a:endParaRPr lang="en-US" dirty="0"/>
          </a:p>
        </p:txBody>
      </p:sp>
    </p:spTree>
    <p:extLst>
      <p:ext uri="{BB962C8B-B14F-4D97-AF65-F5344CB8AC3E}">
        <p14:creationId xmlns:p14="http://schemas.microsoft.com/office/powerpoint/2010/main" val="26660833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pPr algn="ctr"/>
            <a:r>
              <a:rPr lang="en-US" dirty="0"/>
              <a:t>Asset Registration (1 of 2)</a:t>
            </a:r>
          </a:p>
        </p:txBody>
      </p:sp>
      <p:sp>
        <p:nvSpPr>
          <p:cNvPr id="22" name="Content Placeholder 21">
            <a:extLst>
              <a:ext uri="{FF2B5EF4-FFF2-40B4-BE49-F238E27FC236}">
                <a16:creationId xmlns:a16="http://schemas.microsoft.com/office/drawing/2014/main" id="{F4A4A0A5-CD53-42B8-810E-E82B2D2227B4}"/>
              </a:ext>
            </a:extLst>
          </p:cNvPr>
          <p:cNvSpPr>
            <a:spLocks noGrp="1"/>
          </p:cNvSpPr>
          <p:nvPr>
            <p:ph idx="1"/>
          </p:nvPr>
        </p:nvSpPr>
        <p:spPr>
          <a:xfrm>
            <a:off x="881742" y="1302143"/>
            <a:ext cx="2584270" cy="642132"/>
          </a:xfrm>
        </p:spPr>
        <p:txBody>
          <a:bodyPr/>
          <a:lstStyle/>
          <a:p>
            <a:pPr marL="165100" indent="0">
              <a:buNone/>
            </a:pPr>
            <a:r>
              <a:rPr lang="en-US" sz="800" dirty="0"/>
              <a:t>Manually process of registering an asset. Asset requisition entered manually, register asset and issue asset.</a:t>
            </a:r>
          </a:p>
        </p:txBody>
      </p:sp>
      <p:pic>
        <p:nvPicPr>
          <p:cNvPr id="25" name="Content Placeholder 24">
            <a:extLst>
              <a:ext uri="{FF2B5EF4-FFF2-40B4-BE49-F238E27FC236}">
                <a16:creationId xmlns:a16="http://schemas.microsoft.com/office/drawing/2014/main" id="{87693DE8-1B3E-42A0-B6AE-9133940A44EE}"/>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8470" y="1408255"/>
            <a:ext cx="8004816" cy="2339414"/>
          </a:xfrm>
        </p:spPr>
      </p:pic>
    </p:spTree>
    <p:extLst>
      <p:ext uri="{BB962C8B-B14F-4D97-AF65-F5344CB8AC3E}">
        <p14:creationId xmlns:p14="http://schemas.microsoft.com/office/powerpoint/2010/main" val="18422163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95625FA-0132-4E42-B493-F3CF1DF2744B}"/>
              </a:ext>
            </a:extLst>
          </p:cNvPr>
          <p:cNvSpPr>
            <a:spLocks noGrp="1"/>
          </p:cNvSpPr>
          <p:nvPr>
            <p:ph type="title"/>
          </p:nvPr>
        </p:nvSpPr>
        <p:spPr/>
        <p:txBody>
          <a:bodyPr/>
          <a:lstStyle/>
          <a:p>
            <a:pPr algn="ctr"/>
            <a:r>
              <a:rPr lang="en-US" dirty="0"/>
              <a:t>Asset Registration (2 of 2)</a:t>
            </a:r>
          </a:p>
        </p:txBody>
      </p:sp>
      <p:sp>
        <p:nvSpPr>
          <p:cNvPr id="3" name="Content Placeholder 2">
            <a:extLst>
              <a:ext uri="{FF2B5EF4-FFF2-40B4-BE49-F238E27FC236}">
                <a16:creationId xmlns:a16="http://schemas.microsoft.com/office/drawing/2014/main" id="{00EEAF92-C178-4816-B206-A98C5C49408C}"/>
              </a:ext>
            </a:extLst>
          </p:cNvPr>
          <p:cNvSpPr>
            <a:spLocks noGrp="1"/>
          </p:cNvSpPr>
          <p:nvPr>
            <p:ph idx="1"/>
          </p:nvPr>
        </p:nvSpPr>
        <p:spPr>
          <a:xfrm>
            <a:off x="764358" y="1336740"/>
            <a:ext cx="3037114" cy="882421"/>
          </a:xfrm>
        </p:spPr>
        <p:txBody>
          <a:bodyPr/>
          <a:lstStyle/>
          <a:p>
            <a:pPr marL="165100" indent="0">
              <a:buNone/>
            </a:pPr>
            <a:r>
              <a:rPr lang="en-US" sz="500" dirty="0"/>
              <a:t>Automated method of registering an asset, the details of an asset are recorded automatically in the system through the supplier invoice, receipts, or supplier contract. This is the preferred method of recording assets.</a:t>
            </a:r>
          </a:p>
        </p:txBody>
      </p:sp>
      <p:pic>
        <p:nvPicPr>
          <p:cNvPr id="10" name="Content Placeholder 9">
            <a:extLst>
              <a:ext uri="{FF2B5EF4-FFF2-40B4-BE49-F238E27FC236}">
                <a16:creationId xmlns:a16="http://schemas.microsoft.com/office/drawing/2014/main" id="{1AD26838-FAB9-4885-B4E9-9636200DF323}"/>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8470" y="1408255"/>
            <a:ext cx="8004816" cy="2347054"/>
          </a:xfrm>
        </p:spPr>
      </p:pic>
    </p:spTree>
    <p:extLst>
      <p:ext uri="{BB962C8B-B14F-4D97-AF65-F5344CB8AC3E}">
        <p14:creationId xmlns:p14="http://schemas.microsoft.com/office/powerpoint/2010/main" val="16104343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4AC08A-D04C-4BA1-A0D7-00CE4EF853E0}"/>
              </a:ext>
            </a:extLst>
          </p:cNvPr>
          <p:cNvSpPr>
            <a:spLocks noGrp="1"/>
          </p:cNvSpPr>
          <p:nvPr>
            <p:ph type="title" idx="4294967295"/>
          </p:nvPr>
        </p:nvSpPr>
        <p:spPr>
          <a:xfrm>
            <a:off x="1028701" y="96420"/>
            <a:ext cx="7762008"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FFFFFF"/>
                </a:solidFill>
                <a:effectLst/>
                <a:uLnTx/>
                <a:uFillTx/>
                <a:latin typeface="Lucida Sans" pitchFamily="34" charset="0"/>
                <a:ea typeface="+mn-ea"/>
                <a:cs typeface="+mn-cs"/>
              </a:rPr>
              <a:t>Document Information</a:t>
            </a: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9" name="Table 9">
            <a:extLst>
              <a:ext uri="{FF2B5EF4-FFF2-40B4-BE49-F238E27FC236}">
                <a16:creationId xmlns:a16="http://schemas.microsoft.com/office/drawing/2014/main" id="{B59FC16A-BF12-47B6-A560-49D0F5C2D2CD}"/>
              </a:ext>
            </a:extLst>
          </p:cNvPr>
          <p:cNvGraphicFramePr>
            <a:graphicFrameLocks noGrp="1"/>
          </p:cNvGraphicFramePr>
          <p:nvPr>
            <p:ph sz="quarter" idx="13"/>
            <p:extLst>
              <p:ext uri="{D42A27DB-BD31-4B8C-83A1-F6EECF244321}">
                <p14:modId xmlns:p14="http://schemas.microsoft.com/office/powerpoint/2010/main" val="2642048137"/>
              </p:ext>
            </p:extLst>
          </p:nvPr>
        </p:nvGraphicFramePr>
        <p:xfrm>
          <a:off x="1028701" y="839016"/>
          <a:ext cx="7171530" cy="1988865"/>
        </p:xfrm>
        <a:graphic>
          <a:graphicData uri="http://schemas.openxmlformats.org/drawingml/2006/table">
            <a:tbl>
              <a:tblPr firstRow="1" bandRow="1">
                <a:tableStyleId>{5C22544A-7EE6-4342-B048-85BDC9FD1C3A}</a:tableStyleId>
              </a:tblPr>
              <a:tblGrid>
                <a:gridCol w="2512486">
                  <a:extLst>
                    <a:ext uri="{9D8B030D-6E8A-4147-A177-3AD203B41FA5}">
                      <a16:colId xmlns:a16="http://schemas.microsoft.com/office/drawing/2014/main" val="3995068430"/>
                    </a:ext>
                  </a:extLst>
                </a:gridCol>
                <a:gridCol w="4659044">
                  <a:extLst>
                    <a:ext uri="{9D8B030D-6E8A-4147-A177-3AD203B41FA5}">
                      <a16:colId xmlns:a16="http://schemas.microsoft.com/office/drawing/2014/main" val="734933897"/>
                    </a:ext>
                  </a:extLst>
                </a:gridCol>
              </a:tblGrid>
              <a:tr h="324621">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dirty="0">
                          <a:latin typeface="Lucida Sans" panose="020B0602040502020204" pitchFamily="34" charset="0"/>
                          <a:cs typeface="Lucida Sans" panose="020B0602040502020204" pitchFamily="34" charset="0"/>
                        </a:rPr>
                        <a:t>Document</a:t>
                      </a:r>
                      <a:r>
                        <a:rPr lang="en-US" sz="1400" baseline="0" dirty="0">
                          <a:latin typeface="Lucida Sans" panose="020B0602040502020204" pitchFamily="34" charset="0"/>
                          <a:cs typeface="Lucida Sans" panose="020B0602040502020204" pitchFamily="34" charset="0"/>
                        </a:rPr>
                        <a:t> Information</a:t>
                      </a:r>
                      <a:endParaRPr lang="en-US" sz="1400" dirty="0">
                        <a:latin typeface="Lucida Sans" panose="020B0602040502020204" pitchFamily="34" charset="0"/>
                        <a:cs typeface="Lucida Sans" panose="020B0602040502020204" pitchFamily="34" charset="0"/>
                      </a:endParaRPr>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728192400"/>
                  </a:ext>
                </a:extLst>
              </a:tr>
              <a:tr h="324621">
                <a:tc>
                  <a:txBody>
                    <a:bodyPr/>
                    <a:lstStyle/>
                    <a:p>
                      <a:pPr>
                        <a:buNone/>
                      </a:pPr>
                      <a:r>
                        <a:rPr lang="en-US" sz="1000" dirty="0">
                          <a:latin typeface="Lucida Sans" panose="020B0602040502020204" pitchFamily="34" charset="0"/>
                          <a:cs typeface="Lucida Sans" panose="020B0602040502020204" pitchFamily="34" charset="0"/>
                        </a:rPr>
                        <a:t>Document Name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Asset Accounting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557495"/>
                  </a:ext>
                </a:extLst>
              </a:tr>
              <a:tr h="324621">
                <a:tc>
                  <a:txBody>
                    <a:bodyPr/>
                    <a:lstStyle/>
                    <a:p>
                      <a:pPr>
                        <a:buNone/>
                      </a:pPr>
                      <a:r>
                        <a:rPr lang="en-US" sz="1000" dirty="0">
                          <a:latin typeface="Lucida Sans" panose="020B0602040502020204" pitchFamily="34" charset="0"/>
                          <a:cs typeface="Lucida Sans" panose="020B0602040502020204" pitchFamily="34" charset="0"/>
                        </a:rPr>
                        <a:t>Program Name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dirty="0">
                          <a:latin typeface="Lucida Sans" panose="020B0602040502020204" pitchFamily="34" charset="0"/>
                          <a:cs typeface="Lucida Sans" panose="020B0602040502020204" pitchFamily="34" charset="0"/>
                        </a:rPr>
                        <a:t>Modernization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669886"/>
                  </a:ext>
                </a:extLst>
              </a:tr>
              <a:tr h="324621">
                <a:tc>
                  <a:txBody>
                    <a:bodyPr/>
                    <a:lstStyle/>
                    <a:p>
                      <a:pPr>
                        <a:buNone/>
                      </a:pPr>
                      <a:r>
                        <a:rPr lang="en-US" sz="1000" dirty="0">
                          <a:latin typeface="Lucida Sans" panose="020B0602040502020204" pitchFamily="34" charset="0"/>
                          <a:cs typeface="Lucida Sans" panose="020B0602040502020204" pitchFamily="34" charset="0"/>
                        </a:rPr>
                        <a:t>Document Author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dirty="0">
                          <a:latin typeface="Lucida Sans" panose="020B0602040502020204" pitchFamily="34" charset="0"/>
                          <a:cs typeface="Lucida Sans" panose="020B0602040502020204" pitchFamily="34" charset="0"/>
                        </a:rPr>
                        <a:t>Shikha </a:t>
                      </a:r>
                      <a:r>
                        <a:rPr lang="en-US" sz="1000" dirty="0" err="1">
                          <a:latin typeface="Lucida Sans" panose="020B0602040502020204" pitchFamily="34" charset="0"/>
                          <a:cs typeface="Lucida Sans" panose="020B0602040502020204" pitchFamily="34" charset="0"/>
                        </a:rPr>
                        <a:t>Warikoo</a:t>
                      </a:r>
                      <a:endParaRPr lang="en-US" sz="1000" dirty="0">
                        <a:latin typeface="Lucida Sans" panose="020B0602040502020204" pitchFamily="34" charset="0"/>
                        <a:cs typeface="Lucida Sans" panose="020B06020405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654927"/>
                  </a:ext>
                </a:extLst>
              </a:tr>
              <a:tr h="324621">
                <a:tc>
                  <a:txBody>
                    <a:bodyPr/>
                    <a:lstStyle/>
                    <a:p>
                      <a:pPr>
                        <a:buNone/>
                      </a:pPr>
                      <a:r>
                        <a:rPr lang="en-US" sz="1000" dirty="0">
                          <a:latin typeface="Lucida Sans" panose="020B0602040502020204" pitchFamily="34" charset="0"/>
                          <a:cs typeface="Lucida Sans" panose="020B0602040502020204" pitchFamily="34" charset="0"/>
                        </a:rPr>
                        <a:t>Document Version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000">
                          <a:latin typeface="Lucida Sans" panose="020B0602040502020204" pitchFamily="34" charset="0"/>
                          <a:cs typeface="Lucida Sans" panose="020B0602040502020204" pitchFamily="34" charset="0"/>
                        </a:rPr>
                        <a:t>Final</a:t>
                      </a:r>
                      <a:endParaRPr lang="en-US" sz="1000" dirty="0">
                        <a:latin typeface="Lucida Sans" panose="020B0602040502020204" pitchFamily="34" charset="0"/>
                        <a:cs typeface="Lucida Sans" panose="020B06020405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715603"/>
                  </a:ext>
                </a:extLst>
              </a:tr>
              <a:tr h="324621">
                <a:tc>
                  <a:txBody>
                    <a:bodyPr/>
                    <a:lstStyle/>
                    <a:p>
                      <a:pPr lvl="0">
                        <a:buNone/>
                      </a:pPr>
                      <a:r>
                        <a:rPr lang="en-US" sz="1000" dirty="0">
                          <a:latin typeface="Lucida Sans" panose="020B0602040502020204" pitchFamily="34" charset="0"/>
                          <a:cs typeface="Lucida Sans" panose="020B0602040502020204" pitchFamily="34" charset="0"/>
                        </a:rPr>
                        <a:t>Document</a:t>
                      </a:r>
                      <a:r>
                        <a:rPr lang="en-US" sz="1000" baseline="0" dirty="0">
                          <a:latin typeface="Lucida Sans" panose="020B0602040502020204" pitchFamily="34" charset="0"/>
                          <a:cs typeface="Lucida Sans" panose="020B0602040502020204" pitchFamily="34" charset="0"/>
                        </a:rPr>
                        <a:t> Status</a:t>
                      </a:r>
                      <a:endParaRPr lang="en-US" sz="1000" dirty="0">
                        <a:latin typeface="Lucida Sans" panose="020B0602040502020204" pitchFamily="34" charset="0"/>
                        <a:cs typeface="Lucida Sans" panose="020B06020405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Approved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958684"/>
                  </a:ext>
                </a:extLst>
              </a:tr>
            </a:tbl>
          </a:graphicData>
        </a:graphic>
      </p:graphicFrame>
      <p:graphicFrame>
        <p:nvGraphicFramePr>
          <p:cNvPr id="11" name="Table 11">
            <a:extLst>
              <a:ext uri="{FF2B5EF4-FFF2-40B4-BE49-F238E27FC236}">
                <a16:creationId xmlns:a16="http://schemas.microsoft.com/office/drawing/2014/main" id="{57206DBD-A654-45EC-AB5F-4F9A3F930CAA}"/>
              </a:ext>
            </a:extLst>
          </p:cNvPr>
          <p:cNvGraphicFramePr>
            <a:graphicFrameLocks noGrp="1"/>
          </p:cNvGraphicFramePr>
          <p:nvPr>
            <p:ph sz="quarter" idx="14"/>
            <p:extLst>
              <p:ext uri="{D42A27DB-BD31-4B8C-83A1-F6EECF244321}">
                <p14:modId xmlns:p14="http://schemas.microsoft.com/office/powerpoint/2010/main" val="220815903"/>
              </p:ext>
            </p:extLst>
          </p:nvPr>
        </p:nvGraphicFramePr>
        <p:xfrm>
          <a:off x="1028701" y="2954924"/>
          <a:ext cx="7171530" cy="1854416"/>
        </p:xfrm>
        <a:graphic>
          <a:graphicData uri="http://schemas.openxmlformats.org/drawingml/2006/table">
            <a:tbl>
              <a:tblPr firstRow="1" bandRow="1">
                <a:tableStyleId>{5C22544A-7EE6-4342-B048-85BDC9FD1C3A}</a:tableStyleId>
              </a:tblPr>
              <a:tblGrid>
                <a:gridCol w="2343153">
                  <a:extLst>
                    <a:ext uri="{9D8B030D-6E8A-4147-A177-3AD203B41FA5}">
                      <a16:colId xmlns:a16="http://schemas.microsoft.com/office/drawing/2014/main" val="1312542387"/>
                    </a:ext>
                  </a:extLst>
                </a:gridCol>
                <a:gridCol w="1319737">
                  <a:extLst>
                    <a:ext uri="{9D8B030D-6E8A-4147-A177-3AD203B41FA5}">
                      <a16:colId xmlns:a16="http://schemas.microsoft.com/office/drawing/2014/main" val="781190755"/>
                    </a:ext>
                  </a:extLst>
                </a:gridCol>
                <a:gridCol w="1947073">
                  <a:extLst>
                    <a:ext uri="{9D8B030D-6E8A-4147-A177-3AD203B41FA5}">
                      <a16:colId xmlns:a16="http://schemas.microsoft.com/office/drawing/2014/main" val="597764383"/>
                    </a:ext>
                  </a:extLst>
                </a:gridCol>
                <a:gridCol w="1561567">
                  <a:extLst>
                    <a:ext uri="{9D8B030D-6E8A-4147-A177-3AD203B41FA5}">
                      <a16:colId xmlns:a16="http://schemas.microsoft.com/office/drawing/2014/main" val="2221522446"/>
                    </a:ext>
                  </a:extLst>
                </a:gridCol>
              </a:tblGrid>
              <a:tr h="26165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Lucida Sans" panose="020B0602040502020204" pitchFamily="34" charset="0"/>
                          <a:ea typeface="+mn-ea"/>
                          <a:cs typeface="Lucida Sans" panose="020B0602040502020204" pitchFamily="34" charset="0"/>
                        </a:rPr>
                        <a:t>Document Edit History</a:t>
                      </a:r>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tc>
                  <a:txBody>
                    <a:bodyPr/>
                    <a:lstStyle/>
                    <a:p>
                      <a:endParaRPr lang="en-US" dirty="0"/>
                    </a:p>
                  </a:txBody>
                  <a:tcPr>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3780726769"/>
                  </a:ext>
                </a:extLst>
              </a:tr>
              <a:tr h="261658">
                <a:tc>
                  <a:txBody>
                    <a:bodyPr/>
                    <a:lstStyle/>
                    <a:p>
                      <a:pPr algn="ctr">
                        <a:buNone/>
                      </a:pPr>
                      <a:r>
                        <a:rPr lang="en-US" sz="1000" b="1" dirty="0">
                          <a:latin typeface="Lucida Sans" panose="020B0602040502020204" pitchFamily="34" charset="0"/>
                          <a:cs typeface="Lucida Sans" panose="020B0602040502020204" pitchFamily="34" charset="0"/>
                        </a:rPr>
                        <a:t>Version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en-US" sz="1000" b="1" dirty="0">
                          <a:latin typeface="Lucida Sans" panose="020B0602040502020204" pitchFamily="34" charset="0"/>
                          <a:cs typeface="Lucida Sans" panose="020B0602040502020204" pitchFamily="34" charset="0"/>
                        </a:rPr>
                        <a:t>Date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en-US" sz="1000" b="1" dirty="0">
                          <a:latin typeface="Lucida Sans" panose="020B0602040502020204" pitchFamily="34" charset="0"/>
                          <a:cs typeface="Lucida Sans" panose="020B0602040502020204" pitchFamily="34" charset="0"/>
                        </a:rPr>
                        <a:t>Summary of Modifications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en-US" sz="1000" b="1" dirty="0">
                          <a:latin typeface="Lucida Sans" panose="020B0602040502020204" pitchFamily="34" charset="0"/>
                          <a:cs typeface="Lucida Sans" panose="020B0602040502020204" pitchFamily="34" charset="0"/>
                        </a:rPr>
                        <a:t>Prepared</a:t>
                      </a:r>
                      <a:r>
                        <a:rPr lang="en-US" sz="1000" b="1" baseline="0" dirty="0">
                          <a:latin typeface="Lucida Sans" panose="020B0602040502020204" pitchFamily="34" charset="0"/>
                          <a:cs typeface="Lucida Sans" panose="020B0602040502020204" pitchFamily="34" charset="0"/>
                        </a:rPr>
                        <a:t> / Revised By</a:t>
                      </a:r>
                      <a:endParaRPr lang="en-US" sz="1000" b="1" dirty="0">
                        <a:latin typeface="Lucida Sans" panose="020B0602040502020204" pitchFamily="34" charset="0"/>
                        <a:cs typeface="Lucida Sans" panose="020B06020405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627742"/>
                  </a:ext>
                </a:extLst>
              </a:tr>
              <a:tr h="261658">
                <a:tc>
                  <a:txBody>
                    <a:bodyPr/>
                    <a:lstStyle/>
                    <a:p>
                      <a:pPr>
                        <a:buNone/>
                      </a:pPr>
                      <a:r>
                        <a:rPr lang="en-US" sz="1000" dirty="0">
                          <a:latin typeface="Lucida Sans" panose="020B0602040502020204" pitchFamily="34" charset="0"/>
                          <a:cs typeface="Lucida Sans" panose="020B0602040502020204" pitchFamily="34"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01/02/2020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Draft 1 Development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Shikha Warikoo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3080541"/>
                  </a:ext>
                </a:extLst>
              </a:tr>
              <a:tr h="261658">
                <a:tc>
                  <a:txBody>
                    <a:bodyPr/>
                    <a:lstStyle/>
                    <a:p>
                      <a:pPr>
                        <a:buNone/>
                      </a:pPr>
                      <a:r>
                        <a:rPr lang="en-US" sz="1000" dirty="0">
                          <a:latin typeface="Lucida Sans" panose="020B0602040502020204" pitchFamily="34" charset="0"/>
                          <a:cs typeface="Lucida Sans" panose="020B0602040502020204" pitchFamily="34"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01/07/2020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Functional 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Ed/Gurparshad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772983"/>
                  </a:ext>
                </a:extLst>
              </a:tr>
              <a:tr h="370980">
                <a:tc>
                  <a:txBody>
                    <a:bodyPr/>
                    <a:lstStyle/>
                    <a:p>
                      <a:pPr>
                        <a:buNone/>
                      </a:pPr>
                      <a:r>
                        <a:rPr lang="en-US" sz="1000" dirty="0">
                          <a:latin typeface="Lucida Sans" panose="020B0602040502020204" pitchFamily="34" charset="0"/>
                          <a:cs typeface="Lucida Sans" panose="020B0602040502020204" pitchFamily="34"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000" dirty="0">
                          <a:latin typeface="Lucida Sans" panose="020B0602040502020204" pitchFamily="34" charset="0"/>
                          <a:cs typeface="Lucida Sans" panose="020B0602040502020204" pitchFamily="34" charset="0"/>
                        </a:rPr>
                        <a:t>01/13/2020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WSU 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Lucida Sans" panose="020B0602040502020204" pitchFamily="34" charset="0"/>
                          <a:cs typeface="Lucida Sans" panose="020B0602040502020204" pitchFamily="34" charset="0"/>
                        </a:rPr>
                        <a:t>Gerik Kimble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9830027"/>
                  </a:ext>
                </a:extLst>
              </a:tr>
              <a:tr h="155919">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latin typeface="Lucida Sans" panose="020B0602040502020204" pitchFamily="34" charset="0"/>
                        <a:cs typeface="Lucida Sans" panose="020B06020405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430062"/>
                  </a:ext>
                </a:extLst>
              </a:tr>
            </a:tbl>
          </a:graphicData>
        </a:graphic>
      </p:graphicFrame>
    </p:spTree>
    <p:extLst>
      <p:ext uri="{BB962C8B-B14F-4D97-AF65-F5344CB8AC3E}">
        <p14:creationId xmlns:p14="http://schemas.microsoft.com/office/powerpoint/2010/main" val="28982602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Register Asset</a:t>
            </a:r>
          </a:p>
        </p:txBody>
      </p:sp>
      <p:sp>
        <p:nvSpPr>
          <p:cNvPr id="4" name="Content Placeholder 3">
            <a:extLst>
              <a:ext uri="{FF2B5EF4-FFF2-40B4-BE49-F238E27FC236}">
                <a16:creationId xmlns:a16="http://schemas.microsoft.com/office/drawing/2014/main" id="{5F4354CD-94BD-4101-AE9A-490754516B22}"/>
              </a:ext>
            </a:extLst>
          </p:cNvPr>
          <p:cNvSpPr>
            <a:spLocks noGrp="1"/>
          </p:cNvSpPr>
          <p:nvPr>
            <p:ph idx="1"/>
          </p:nvPr>
        </p:nvSpPr>
        <p:spPr>
          <a:xfrm>
            <a:off x="411480" y="1047331"/>
            <a:ext cx="8377428" cy="830997"/>
          </a:xfrm>
        </p:spPr>
        <p:txBody>
          <a:bodyPr/>
          <a:lstStyle/>
          <a:p>
            <a:pPr marL="0" lvl="2" indent="0">
              <a:lnSpc>
                <a:spcPct val="100000"/>
              </a:lnSpc>
              <a:spcBef>
                <a:spcPts val="600"/>
              </a:spcBef>
              <a:buNone/>
              <a:tabLst>
                <a:tab pos="801688" algn="l"/>
              </a:tabLst>
            </a:pPr>
            <a:r>
              <a:rPr lang="en-US" dirty="0"/>
              <a:t>The screenshot is the register asset screen. The spend category, item, asset identifier, serial number, acquisition method, and acquisition date fields are highlighted.</a:t>
            </a:r>
            <a:endParaRPr lang="en-US" sz="2400" dirty="0"/>
          </a:p>
        </p:txBody>
      </p:sp>
      <p:pic>
        <p:nvPicPr>
          <p:cNvPr id="10" name="Content Placeholder 9">
            <a:extLst>
              <a:ext uri="{FF2B5EF4-FFF2-40B4-BE49-F238E27FC236}">
                <a16:creationId xmlns:a16="http://schemas.microsoft.com/office/drawing/2014/main" id="{B8FB1A98-8A4E-4C83-BC16-303DA7A18457}"/>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7791" y="905983"/>
            <a:ext cx="8756662" cy="3738260"/>
          </a:xfrm>
        </p:spPr>
      </p:pic>
    </p:spTree>
    <p:extLst>
      <p:ext uri="{BB962C8B-B14F-4D97-AF65-F5344CB8AC3E}">
        <p14:creationId xmlns:p14="http://schemas.microsoft.com/office/powerpoint/2010/main" val="1616042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Assign Asset Accounting</a:t>
            </a:r>
          </a:p>
        </p:txBody>
      </p:sp>
      <p:sp>
        <p:nvSpPr>
          <p:cNvPr id="4" name="Content Placeholder 3">
            <a:extLst>
              <a:ext uri="{FF2B5EF4-FFF2-40B4-BE49-F238E27FC236}">
                <a16:creationId xmlns:a16="http://schemas.microsoft.com/office/drawing/2014/main" id="{5F4354CD-94BD-4101-AE9A-490754516B22}"/>
              </a:ext>
            </a:extLst>
          </p:cNvPr>
          <p:cNvSpPr>
            <a:spLocks noGrp="1"/>
          </p:cNvSpPr>
          <p:nvPr>
            <p:ph idx="1"/>
          </p:nvPr>
        </p:nvSpPr>
        <p:spPr>
          <a:xfrm>
            <a:off x="521292" y="1223309"/>
            <a:ext cx="8274365" cy="1815882"/>
          </a:xfrm>
        </p:spPr>
        <p:txBody>
          <a:bodyPr/>
          <a:lstStyle/>
          <a:p>
            <a:pPr marL="0" lvl="2" indent="0">
              <a:lnSpc>
                <a:spcPct val="100000"/>
              </a:lnSpc>
              <a:spcBef>
                <a:spcPts val="600"/>
              </a:spcBef>
              <a:buNone/>
              <a:tabLst>
                <a:tab pos="801688" algn="l"/>
              </a:tabLst>
            </a:pPr>
            <a:r>
              <a:rPr lang="en-US" dirty="0"/>
              <a:t>The screenshot of the assign asset accounting screen. The asset information section is on the left side. The following fields are highlighted spend category (required field), cost, residual value, fair market value, currency, quantity, restricted to books, accounting treatment (required field), depreciation profile (required field), useful life, convention (required field), business use (required field), in service start date, in service end date, location, cost center (required field), fund (required field), region (required field), and function (required field).</a:t>
            </a:r>
            <a:endParaRPr lang="en-US" sz="2400" dirty="0"/>
          </a:p>
        </p:txBody>
      </p:sp>
      <p:pic>
        <p:nvPicPr>
          <p:cNvPr id="9" name="Content Placeholder 8">
            <a:extLst>
              <a:ext uri="{FF2B5EF4-FFF2-40B4-BE49-F238E27FC236}">
                <a16:creationId xmlns:a16="http://schemas.microsoft.com/office/drawing/2014/main" id="{9A2F4ED8-021C-4FEA-A931-15E01640B74C}"/>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45278" y="895350"/>
            <a:ext cx="8653442" cy="4101528"/>
          </a:xfrm>
        </p:spPr>
      </p:pic>
    </p:spTree>
    <p:extLst>
      <p:ext uri="{BB962C8B-B14F-4D97-AF65-F5344CB8AC3E}">
        <p14:creationId xmlns:p14="http://schemas.microsoft.com/office/powerpoint/2010/main" val="17462143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Find an Asset</a:t>
            </a:r>
          </a:p>
        </p:txBody>
      </p:sp>
      <p:sp>
        <p:nvSpPr>
          <p:cNvPr id="4" name="Content Placeholder 3">
            <a:extLst>
              <a:ext uri="{FF2B5EF4-FFF2-40B4-BE49-F238E27FC236}">
                <a16:creationId xmlns:a16="http://schemas.microsoft.com/office/drawing/2014/main" id="{6381A07A-7840-42C9-B289-C0AE174E1CEE}"/>
              </a:ext>
            </a:extLst>
          </p:cNvPr>
          <p:cNvSpPr>
            <a:spLocks noGrp="1"/>
          </p:cNvSpPr>
          <p:nvPr>
            <p:ph idx="1"/>
          </p:nvPr>
        </p:nvSpPr>
        <p:spPr>
          <a:xfrm>
            <a:off x="1175657" y="1610561"/>
            <a:ext cx="2490651" cy="1312693"/>
          </a:xfrm>
        </p:spPr>
        <p:txBody>
          <a:bodyPr/>
          <a:lstStyle/>
          <a:p>
            <a:pPr marL="165100" indent="0">
              <a:buNone/>
            </a:pPr>
            <a:r>
              <a:rPr lang="en-US" sz="900" dirty="0"/>
              <a:t>The find assets screen is displayed. The highlighted sections are assets status, disposal method, acquisition method, asset class, asset type, coordinating cost center, asset coordinator, accounting information not assigned, and last issued or transferred date. </a:t>
            </a:r>
          </a:p>
        </p:txBody>
      </p:sp>
      <p:pic>
        <p:nvPicPr>
          <p:cNvPr id="10" name="Content Placeholder 9">
            <a:extLst>
              <a:ext uri="{FF2B5EF4-FFF2-40B4-BE49-F238E27FC236}">
                <a16:creationId xmlns:a16="http://schemas.microsoft.com/office/drawing/2014/main" id="{05E988B8-8B1F-4CF2-A773-44BF48F153DD}"/>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0500" y="895349"/>
            <a:ext cx="8763000" cy="3879984"/>
          </a:xfrm>
        </p:spPr>
      </p:pic>
    </p:spTree>
    <p:extLst>
      <p:ext uri="{BB962C8B-B14F-4D97-AF65-F5344CB8AC3E}">
        <p14:creationId xmlns:p14="http://schemas.microsoft.com/office/powerpoint/2010/main" val="29742054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Issue</a:t>
            </a:r>
          </a:p>
        </p:txBody>
      </p:sp>
      <p:sp>
        <p:nvSpPr>
          <p:cNvPr id="5" name="Content Placeholder 4">
            <a:extLst>
              <a:ext uri="{FF2B5EF4-FFF2-40B4-BE49-F238E27FC236}">
                <a16:creationId xmlns:a16="http://schemas.microsoft.com/office/drawing/2014/main" id="{6B56563A-AC42-4D53-853C-537B6A7C8DC2}"/>
              </a:ext>
            </a:extLst>
          </p:cNvPr>
          <p:cNvSpPr>
            <a:spLocks noGrp="1"/>
          </p:cNvSpPr>
          <p:nvPr>
            <p:ph idx="1"/>
          </p:nvPr>
        </p:nvSpPr>
        <p:spPr>
          <a:xfrm>
            <a:off x="1454330" y="1324511"/>
            <a:ext cx="6435635" cy="611706"/>
          </a:xfrm>
        </p:spPr>
        <p:txBody>
          <a:bodyPr/>
          <a:lstStyle/>
          <a:p>
            <a:pPr marL="165100" indent="0">
              <a:buNone/>
            </a:pPr>
            <a:r>
              <a:rPr lang="en-US" sz="900" dirty="0"/>
              <a:t>The screenshot is the issue assets screen. Criteria is displayed. In the table select is checked, asset ID, asset identification, item and category, description, requisition, acquisition date, issue details, and location and worktags fields are highlighted.</a:t>
            </a:r>
          </a:p>
        </p:txBody>
      </p:sp>
      <p:pic>
        <p:nvPicPr>
          <p:cNvPr id="8" name="Content Placeholder 7">
            <a:extLst>
              <a:ext uri="{FF2B5EF4-FFF2-40B4-BE49-F238E27FC236}">
                <a16:creationId xmlns:a16="http://schemas.microsoft.com/office/drawing/2014/main" id="{CF4D8810-C621-4CC5-B01E-05D8239B4316}"/>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9543" y="895350"/>
            <a:ext cx="8764914" cy="3622511"/>
          </a:xfrm>
        </p:spPr>
      </p:pic>
    </p:spTree>
    <p:extLst>
      <p:ext uri="{BB962C8B-B14F-4D97-AF65-F5344CB8AC3E}">
        <p14:creationId xmlns:p14="http://schemas.microsoft.com/office/powerpoint/2010/main" val="7204348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Issue Asset Task in Inbox</a:t>
            </a:r>
          </a:p>
        </p:txBody>
      </p:sp>
      <p:sp>
        <p:nvSpPr>
          <p:cNvPr id="4" name="Content Placeholder 3">
            <a:extLst>
              <a:ext uri="{FF2B5EF4-FFF2-40B4-BE49-F238E27FC236}">
                <a16:creationId xmlns:a16="http://schemas.microsoft.com/office/drawing/2014/main" id="{5F4354CD-94BD-4101-AE9A-490754516B22}"/>
              </a:ext>
            </a:extLst>
          </p:cNvPr>
          <p:cNvSpPr>
            <a:spLocks noGrp="1"/>
          </p:cNvSpPr>
          <p:nvPr>
            <p:ph idx="1"/>
          </p:nvPr>
        </p:nvSpPr>
        <p:spPr>
          <a:xfrm>
            <a:off x="2656114" y="1407103"/>
            <a:ext cx="3831771" cy="1164647"/>
          </a:xfrm>
        </p:spPr>
        <p:txBody>
          <a:bodyPr/>
          <a:lstStyle/>
          <a:p>
            <a:pPr marL="0" lvl="2" indent="0">
              <a:lnSpc>
                <a:spcPct val="100000"/>
              </a:lnSpc>
              <a:spcBef>
                <a:spcPts val="600"/>
              </a:spcBef>
              <a:buNone/>
              <a:tabLst>
                <a:tab pos="801688" algn="l"/>
              </a:tabLst>
            </a:pPr>
            <a:r>
              <a:rPr lang="en-US" sz="900" dirty="0"/>
              <a:t>The screenshot is the issue asset task in inbox screen. The review information displays for, overall process, overall status. Under the details to review the asset information is shown.  The approve, deny, and cancel buttons are highlighted.</a:t>
            </a:r>
          </a:p>
          <a:p>
            <a:endParaRPr lang="en-US" sz="900" dirty="0"/>
          </a:p>
        </p:txBody>
      </p:sp>
      <p:pic>
        <p:nvPicPr>
          <p:cNvPr id="8" name="Content Placeholder 7">
            <a:extLst>
              <a:ext uri="{FF2B5EF4-FFF2-40B4-BE49-F238E27FC236}">
                <a16:creationId xmlns:a16="http://schemas.microsoft.com/office/drawing/2014/main" id="{1CE63025-799F-4EEF-B458-9DF57B3F1519}"/>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83872" y="902845"/>
            <a:ext cx="5976254" cy="4059793"/>
          </a:xfrm>
        </p:spPr>
      </p:pic>
    </p:spTree>
    <p:extLst>
      <p:ext uri="{BB962C8B-B14F-4D97-AF65-F5344CB8AC3E}">
        <p14:creationId xmlns:p14="http://schemas.microsoft.com/office/powerpoint/2010/main" val="21325295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Removal</a:t>
            </a:r>
          </a:p>
        </p:txBody>
      </p:sp>
      <p:sp>
        <p:nvSpPr>
          <p:cNvPr id="6" name="Content Placeholder 5">
            <a:extLst>
              <a:ext uri="{FF2B5EF4-FFF2-40B4-BE49-F238E27FC236}">
                <a16:creationId xmlns:a16="http://schemas.microsoft.com/office/drawing/2014/main" id="{040F61BF-DA87-4566-80C2-D637A8B90A3C}"/>
              </a:ext>
            </a:extLst>
          </p:cNvPr>
          <p:cNvSpPr>
            <a:spLocks noGrp="1"/>
          </p:cNvSpPr>
          <p:nvPr>
            <p:ph idx="1"/>
          </p:nvPr>
        </p:nvSpPr>
        <p:spPr>
          <a:xfrm>
            <a:off x="411480" y="1047331"/>
            <a:ext cx="8377428" cy="2631490"/>
          </a:xfrm>
        </p:spPr>
        <p:txBody>
          <a:bodyPr/>
          <a:lstStyle/>
          <a:p>
            <a:pPr marL="165100" indent="0">
              <a:buNone/>
            </a:pPr>
            <a:r>
              <a:rPr lang="en-US" dirty="0"/>
              <a:t>The screenshot is the remove asset screen. The screen displays information on the company, currency, and asset details at the top of the page. The middle of the page shows a table that is highlighted. With in the table are the following categories asset ID, item and category, asset information, issued to, transaction effective date, asset removal reason, comments, and location and </a:t>
            </a:r>
            <a:r>
              <a:rPr lang="en-US" dirty="0" err="1"/>
              <a:t>worktas</a:t>
            </a:r>
            <a:r>
              <a:rPr lang="en-US" dirty="0"/>
              <a:t>.</a:t>
            </a:r>
          </a:p>
        </p:txBody>
      </p:sp>
      <p:pic>
        <p:nvPicPr>
          <p:cNvPr id="9" name="Content Placeholder 8">
            <a:extLst>
              <a:ext uri="{FF2B5EF4-FFF2-40B4-BE49-F238E27FC236}">
                <a16:creationId xmlns:a16="http://schemas.microsoft.com/office/drawing/2014/main" id="{EE3EAE06-7705-43F0-A432-0D7C45FC721F}"/>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9870" y="895348"/>
            <a:ext cx="8763000" cy="3958066"/>
          </a:xfrm>
        </p:spPr>
      </p:pic>
    </p:spTree>
    <p:extLst>
      <p:ext uri="{BB962C8B-B14F-4D97-AF65-F5344CB8AC3E}">
        <p14:creationId xmlns:p14="http://schemas.microsoft.com/office/powerpoint/2010/main" val="29393540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Adjust Asset Acquisition Cost</a:t>
            </a:r>
          </a:p>
        </p:txBody>
      </p:sp>
      <p:sp>
        <p:nvSpPr>
          <p:cNvPr id="6" name="Content Placeholder 5">
            <a:extLst>
              <a:ext uri="{FF2B5EF4-FFF2-40B4-BE49-F238E27FC236}">
                <a16:creationId xmlns:a16="http://schemas.microsoft.com/office/drawing/2014/main" id="{0EE8D855-CEFA-4374-A985-AB7C569039A8}"/>
              </a:ext>
            </a:extLst>
          </p:cNvPr>
          <p:cNvSpPr>
            <a:spLocks noGrp="1"/>
          </p:cNvSpPr>
          <p:nvPr>
            <p:ph idx="1"/>
          </p:nvPr>
        </p:nvSpPr>
        <p:spPr>
          <a:xfrm>
            <a:off x="449915" y="786646"/>
            <a:ext cx="8377428" cy="2631490"/>
          </a:xfrm>
        </p:spPr>
        <p:txBody>
          <a:bodyPr/>
          <a:lstStyle/>
          <a:p>
            <a:pPr marL="165100" indent="0">
              <a:buNone/>
            </a:pPr>
            <a:r>
              <a:rPr lang="en-US" dirty="0">
                <a:solidFill>
                  <a:schemeClr val="bg1"/>
                </a:solidFill>
              </a:rPr>
              <a:t>Screenshot of the adjust asset acquisition cost screen. This screen displays current asset information. The table in the center of the screen is highlighted. The following are the fields in the table asset ID, description, spend category, acquisition date, total current cost, total current quantity, current residual value, supplier invoice line, adjustment amount, adjustment quantity, residual value adjustment, accounting date, adjustment reason, and worktags. </a:t>
            </a:r>
          </a:p>
        </p:txBody>
      </p:sp>
      <p:pic>
        <p:nvPicPr>
          <p:cNvPr id="9" name="Content Placeholder 8">
            <a:extLst>
              <a:ext uri="{FF2B5EF4-FFF2-40B4-BE49-F238E27FC236}">
                <a16:creationId xmlns:a16="http://schemas.microsoft.com/office/drawing/2014/main" id="{C11B9FE5-C2A6-4C1A-B784-101AAB7E58CD}"/>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03200" y="908050"/>
            <a:ext cx="8756069" cy="3900922"/>
          </a:xfrm>
        </p:spPr>
      </p:pic>
    </p:spTree>
    <p:extLst>
      <p:ext uri="{BB962C8B-B14F-4D97-AF65-F5344CB8AC3E}">
        <p14:creationId xmlns:p14="http://schemas.microsoft.com/office/powerpoint/2010/main" val="25530043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Disposal</a:t>
            </a:r>
          </a:p>
        </p:txBody>
      </p:sp>
      <p:sp>
        <p:nvSpPr>
          <p:cNvPr id="4" name="Content Placeholder 3">
            <a:extLst>
              <a:ext uri="{FF2B5EF4-FFF2-40B4-BE49-F238E27FC236}">
                <a16:creationId xmlns:a16="http://schemas.microsoft.com/office/drawing/2014/main" id="{8B573407-C293-4294-A90C-BE8A7E90F912}"/>
              </a:ext>
            </a:extLst>
          </p:cNvPr>
          <p:cNvSpPr>
            <a:spLocks noGrp="1"/>
          </p:cNvSpPr>
          <p:nvPr>
            <p:ph idx="1"/>
          </p:nvPr>
        </p:nvSpPr>
        <p:spPr>
          <a:xfrm>
            <a:off x="1985554" y="1611899"/>
            <a:ext cx="5320937" cy="1260299"/>
          </a:xfrm>
        </p:spPr>
        <p:txBody>
          <a:bodyPr/>
          <a:lstStyle/>
          <a:p>
            <a:pPr marL="165100" indent="0">
              <a:buNone/>
            </a:pPr>
            <a:r>
              <a:rPr lang="en-US" sz="1000" dirty="0"/>
              <a:t>The screenshot is the asset disposal screen. The left side of the screen is the criteria section. The right side of the screen is the apply to all section. The highlighted section includes the following fields transaction effective date, disposal type, disposal fair market value, sale price, percent to dispose, location, cost center, fund, and region.</a:t>
            </a:r>
          </a:p>
        </p:txBody>
      </p:sp>
      <p:pic>
        <p:nvPicPr>
          <p:cNvPr id="9" name="Content Placeholder 8">
            <a:extLst>
              <a:ext uri="{FF2B5EF4-FFF2-40B4-BE49-F238E27FC236}">
                <a16:creationId xmlns:a16="http://schemas.microsoft.com/office/drawing/2014/main" id="{20BA56C4-A946-41A2-894E-27D795C09416}"/>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0500" y="895350"/>
            <a:ext cx="8740604" cy="3940781"/>
          </a:xfrm>
        </p:spPr>
      </p:pic>
    </p:spTree>
    <p:extLst>
      <p:ext uri="{BB962C8B-B14F-4D97-AF65-F5344CB8AC3E}">
        <p14:creationId xmlns:p14="http://schemas.microsoft.com/office/powerpoint/2010/main" val="24603947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Impairment</a:t>
            </a:r>
          </a:p>
        </p:txBody>
      </p:sp>
      <p:sp>
        <p:nvSpPr>
          <p:cNvPr id="4" name="Content Placeholder 3">
            <a:extLst>
              <a:ext uri="{FF2B5EF4-FFF2-40B4-BE49-F238E27FC236}">
                <a16:creationId xmlns:a16="http://schemas.microsoft.com/office/drawing/2014/main" id="{5F4354CD-94BD-4101-AE9A-490754516B22}"/>
              </a:ext>
            </a:extLst>
          </p:cNvPr>
          <p:cNvSpPr>
            <a:spLocks noGrp="1"/>
          </p:cNvSpPr>
          <p:nvPr>
            <p:ph idx="1"/>
          </p:nvPr>
        </p:nvSpPr>
        <p:spPr>
          <a:xfrm>
            <a:off x="2159726" y="1398395"/>
            <a:ext cx="4685211" cy="1173355"/>
          </a:xfrm>
        </p:spPr>
        <p:txBody>
          <a:bodyPr/>
          <a:lstStyle/>
          <a:p>
            <a:pPr marL="0" lvl="2" indent="0">
              <a:lnSpc>
                <a:spcPct val="100000"/>
              </a:lnSpc>
              <a:spcBef>
                <a:spcPts val="600"/>
              </a:spcBef>
              <a:buNone/>
              <a:tabLst>
                <a:tab pos="801688" algn="l"/>
              </a:tabLst>
            </a:pPr>
            <a:r>
              <a:rPr lang="en-US" sz="1000" dirty="0"/>
              <a:t>The impair asset screenshot displays the transaction information. The asset details in the center of the page are highlighted.  The fields highlighted are asset ID, description, spend category, adjustment date, transaction effective date, impairment amount, impairment reason,</a:t>
            </a:r>
            <a:r>
              <a:rPr lang="en-US" sz="1000" baseline="0" dirty="0"/>
              <a:t> comment, and worktags.</a:t>
            </a:r>
            <a:endParaRPr lang="en-US" sz="1000" dirty="0"/>
          </a:p>
          <a:p>
            <a:endParaRPr lang="en-US" sz="1000" dirty="0"/>
          </a:p>
        </p:txBody>
      </p:sp>
      <p:pic>
        <p:nvPicPr>
          <p:cNvPr id="9" name="Content Placeholder 8">
            <a:extLst>
              <a:ext uri="{FF2B5EF4-FFF2-40B4-BE49-F238E27FC236}">
                <a16:creationId xmlns:a16="http://schemas.microsoft.com/office/drawing/2014/main" id="{F3F56886-0CFC-410B-AD32-50697663ECA4}"/>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0500" y="895349"/>
            <a:ext cx="8775638" cy="3982374"/>
          </a:xfrm>
        </p:spPr>
      </p:pic>
    </p:spTree>
    <p:extLst>
      <p:ext uri="{BB962C8B-B14F-4D97-AF65-F5344CB8AC3E}">
        <p14:creationId xmlns:p14="http://schemas.microsoft.com/office/powerpoint/2010/main" val="30340634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Share</a:t>
            </a:r>
          </a:p>
        </p:txBody>
      </p:sp>
      <p:sp>
        <p:nvSpPr>
          <p:cNvPr id="4" name="Content Placeholder 3">
            <a:extLst>
              <a:ext uri="{FF2B5EF4-FFF2-40B4-BE49-F238E27FC236}">
                <a16:creationId xmlns:a16="http://schemas.microsoft.com/office/drawing/2014/main" id="{5F4354CD-94BD-4101-AE9A-490754516B22}"/>
              </a:ext>
            </a:extLst>
          </p:cNvPr>
          <p:cNvSpPr>
            <a:spLocks noGrp="1"/>
          </p:cNvSpPr>
          <p:nvPr>
            <p:ph idx="1"/>
          </p:nvPr>
        </p:nvSpPr>
        <p:spPr>
          <a:xfrm>
            <a:off x="2307772" y="1691764"/>
            <a:ext cx="3770811" cy="1051435"/>
          </a:xfrm>
        </p:spPr>
        <p:txBody>
          <a:bodyPr/>
          <a:lstStyle/>
          <a:p>
            <a:pPr marL="0" lvl="2" indent="0">
              <a:lnSpc>
                <a:spcPct val="100000"/>
              </a:lnSpc>
              <a:spcBef>
                <a:spcPts val="600"/>
              </a:spcBef>
              <a:buNone/>
              <a:tabLst>
                <a:tab pos="801688" algn="l"/>
              </a:tabLst>
            </a:pPr>
            <a:r>
              <a:rPr lang="en-US" sz="1000" dirty="0"/>
              <a:t>The screenshot is the asset share screen. The maintain asset shares information section includes business asset, company, amount split, amount to be split and transaction effective date. The highlighted fields are cost center, fund, region, and function. The</a:t>
            </a:r>
            <a:r>
              <a:rPr lang="en-US" sz="1000" baseline="0" dirty="0"/>
              <a:t> highlighted fields are also required.</a:t>
            </a:r>
            <a:endParaRPr lang="en-US" sz="1000" dirty="0"/>
          </a:p>
          <a:p>
            <a:endParaRPr lang="en-US" sz="1000" dirty="0"/>
          </a:p>
        </p:txBody>
      </p:sp>
      <p:pic>
        <p:nvPicPr>
          <p:cNvPr id="9" name="Content Placeholder 8">
            <a:extLst>
              <a:ext uri="{FF2B5EF4-FFF2-40B4-BE49-F238E27FC236}">
                <a16:creationId xmlns:a16="http://schemas.microsoft.com/office/drawing/2014/main" id="{693F07A3-9F6D-45CC-9023-3820DBD7A5EC}"/>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0499" y="904974"/>
            <a:ext cx="8763626" cy="3964355"/>
          </a:xfrm>
        </p:spPr>
      </p:pic>
    </p:spTree>
    <p:extLst>
      <p:ext uri="{BB962C8B-B14F-4D97-AF65-F5344CB8AC3E}">
        <p14:creationId xmlns:p14="http://schemas.microsoft.com/office/powerpoint/2010/main" val="1777946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(1 of 3)</a:t>
            </a:r>
          </a:p>
        </p:txBody>
      </p:sp>
      <p:sp>
        <p:nvSpPr>
          <p:cNvPr id="5" name="Content Placeholder 4"/>
          <p:cNvSpPr>
            <a:spLocks noGrp="1"/>
          </p:cNvSpPr>
          <p:nvPr>
            <p:ph idx="1"/>
          </p:nvPr>
        </p:nvSpPr>
        <p:spPr>
          <a:xfrm>
            <a:off x="411480" y="1047331"/>
            <a:ext cx="8377428" cy="3647152"/>
          </a:xfrm>
        </p:spPr>
        <p:txBody>
          <a:bodyPr/>
          <a:lstStyle/>
          <a:p>
            <a:pPr marL="0" indent="0">
              <a:lnSpc>
                <a:spcPct val="100000"/>
              </a:lnSpc>
              <a:buNone/>
            </a:pPr>
            <a:r>
              <a:rPr lang="en-US" dirty="0">
                <a:solidFill>
                  <a:schemeClr val="tx2"/>
                </a:solidFill>
              </a:rPr>
              <a:t>To ensure a positive, productive training environment, please adhere to the following rules throughout the duration of the training session:</a:t>
            </a:r>
          </a:p>
          <a:p>
            <a:pPr marL="168275" indent="0">
              <a:lnSpc>
                <a:spcPct val="100000"/>
              </a:lnSpc>
              <a:buNone/>
            </a:pPr>
            <a:endParaRPr lang="en-US" dirty="0">
              <a:solidFill>
                <a:schemeClr val="tx2"/>
              </a:solidFill>
            </a:endParaRPr>
          </a:p>
          <a:p>
            <a:pPr marL="168275" indent="-168275">
              <a:lnSpc>
                <a:spcPct val="100000"/>
              </a:lnSpc>
            </a:pPr>
            <a:r>
              <a:rPr lang="en-US" dirty="0"/>
              <a:t>Mute your microphones to eliminate distractions.</a:t>
            </a:r>
          </a:p>
          <a:p>
            <a:pPr marL="168275" lvl="0" indent="-168275">
              <a:lnSpc>
                <a:spcPct val="100000"/>
              </a:lnSpc>
            </a:pPr>
            <a:r>
              <a:rPr lang="en-US" dirty="0"/>
              <a:t>To ask questions, use the “raise hand” feature or submit your questions via the Zoom chat window. Questions will be moderated and addressed during the training session.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785638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Transfer</a:t>
            </a:r>
          </a:p>
        </p:txBody>
      </p:sp>
      <p:sp>
        <p:nvSpPr>
          <p:cNvPr id="4" name="Content Placeholder 3">
            <a:extLst>
              <a:ext uri="{FF2B5EF4-FFF2-40B4-BE49-F238E27FC236}">
                <a16:creationId xmlns:a16="http://schemas.microsoft.com/office/drawing/2014/main" id="{5F4354CD-94BD-4101-AE9A-490754516B22}"/>
              </a:ext>
            </a:extLst>
          </p:cNvPr>
          <p:cNvSpPr>
            <a:spLocks noGrp="1"/>
          </p:cNvSpPr>
          <p:nvPr>
            <p:ph idx="1"/>
          </p:nvPr>
        </p:nvSpPr>
        <p:spPr>
          <a:xfrm>
            <a:off x="2499360" y="1691765"/>
            <a:ext cx="3840480" cy="1158240"/>
          </a:xfrm>
        </p:spPr>
        <p:txBody>
          <a:bodyPr/>
          <a:lstStyle/>
          <a:p>
            <a:pPr marL="0" lvl="2" indent="0">
              <a:lnSpc>
                <a:spcPct val="100000"/>
              </a:lnSpc>
              <a:spcBef>
                <a:spcPts val="600"/>
              </a:spcBef>
              <a:buNone/>
              <a:tabLst>
                <a:tab pos="801688" algn="l"/>
              </a:tabLst>
            </a:pPr>
            <a:r>
              <a:rPr lang="en-US" sz="1000" dirty="0"/>
              <a:t>Screenshot of the transfer asset screen. The asset information section is on the top left side of the screen. Transfer to values section is highlighted and is located on the bottom left side.  The fields highlighted are transaction effective date, transfer to worker, transfer to location, cost center, and fund. The comments section is on the top right side of</a:t>
            </a:r>
            <a:r>
              <a:rPr lang="en-US" sz="1000" baseline="0" dirty="0"/>
              <a:t> the screen. The current section is located at the bottom right of the screen. </a:t>
            </a:r>
            <a:endParaRPr lang="en-US" sz="1000" dirty="0"/>
          </a:p>
          <a:p>
            <a:endParaRPr lang="en-US" sz="1000" dirty="0"/>
          </a:p>
        </p:txBody>
      </p:sp>
      <p:pic>
        <p:nvPicPr>
          <p:cNvPr id="9" name="Content Placeholder 8">
            <a:extLst>
              <a:ext uri="{FF2B5EF4-FFF2-40B4-BE49-F238E27FC236}">
                <a16:creationId xmlns:a16="http://schemas.microsoft.com/office/drawing/2014/main" id="{1AE1990E-E32C-40E2-BC00-DD2931CB9AAB}"/>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8329" y="895350"/>
            <a:ext cx="8755170" cy="3971975"/>
          </a:xfrm>
        </p:spPr>
      </p:pic>
    </p:spTree>
    <p:extLst>
      <p:ext uri="{BB962C8B-B14F-4D97-AF65-F5344CB8AC3E}">
        <p14:creationId xmlns:p14="http://schemas.microsoft.com/office/powerpoint/2010/main" val="23705212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Reinstatement</a:t>
            </a:r>
          </a:p>
        </p:txBody>
      </p:sp>
      <p:sp>
        <p:nvSpPr>
          <p:cNvPr id="4" name="Content Placeholder 3">
            <a:extLst>
              <a:ext uri="{FF2B5EF4-FFF2-40B4-BE49-F238E27FC236}">
                <a16:creationId xmlns:a16="http://schemas.microsoft.com/office/drawing/2014/main" id="{5F4354CD-94BD-4101-AE9A-490754516B22}"/>
              </a:ext>
            </a:extLst>
          </p:cNvPr>
          <p:cNvSpPr>
            <a:spLocks noGrp="1"/>
          </p:cNvSpPr>
          <p:nvPr>
            <p:ph idx="1"/>
          </p:nvPr>
        </p:nvSpPr>
        <p:spPr>
          <a:xfrm>
            <a:off x="2856411" y="1526302"/>
            <a:ext cx="3152504" cy="1312692"/>
          </a:xfrm>
        </p:spPr>
        <p:txBody>
          <a:bodyPr/>
          <a:lstStyle/>
          <a:p>
            <a:pPr marL="0" lvl="2" indent="0">
              <a:lnSpc>
                <a:spcPct val="100000"/>
              </a:lnSpc>
              <a:spcBef>
                <a:spcPts val="600"/>
              </a:spcBef>
              <a:buNone/>
              <a:tabLst>
                <a:tab pos="801688" algn="l"/>
              </a:tabLst>
            </a:pPr>
            <a:r>
              <a:rPr lang="en-US" sz="900" dirty="0"/>
              <a:t>The screenshot is the reinstate asset screen. The top left side of the screen is the current asset information section. Reinstated disposal section is on the bottom left side. The reinstatement information section is on the top right side and the reinstated/reversed amounts for primary book section is located on the bottom right side.</a:t>
            </a:r>
          </a:p>
          <a:p>
            <a:endParaRPr lang="en-US" sz="900" dirty="0"/>
          </a:p>
        </p:txBody>
      </p:sp>
      <p:pic>
        <p:nvPicPr>
          <p:cNvPr id="7" name="Content Placeholder 6">
            <a:extLst>
              <a:ext uri="{FF2B5EF4-FFF2-40B4-BE49-F238E27FC236}">
                <a16:creationId xmlns:a16="http://schemas.microsoft.com/office/drawing/2014/main" id="{B804BD82-E04F-4F39-94E7-8BFCC076FAF1}"/>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0500" y="896530"/>
            <a:ext cx="8753296" cy="3105403"/>
          </a:xfrm>
        </p:spPr>
      </p:pic>
    </p:spTree>
    <p:extLst>
      <p:ext uri="{BB962C8B-B14F-4D97-AF65-F5344CB8AC3E}">
        <p14:creationId xmlns:p14="http://schemas.microsoft.com/office/powerpoint/2010/main" val="14267908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Demonstration 1.1</a:t>
            </a:r>
          </a:p>
        </p:txBody>
      </p:sp>
      <p:sp>
        <p:nvSpPr>
          <p:cNvPr id="10" name="Content Placeholder 9">
            <a:extLst>
              <a:ext uri="{FF2B5EF4-FFF2-40B4-BE49-F238E27FC236}">
                <a16:creationId xmlns:a16="http://schemas.microsoft.com/office/drawing/2014/main" id="{447265D0-6D9C-46FB-8F2C-47461DF5BEBE}"/>
              </a:ext>
            </a:extLst>
          </p:cNvPr>
          <p:cNvSpPr>
            <a:spLocks noGrp="1"/>
          </p:cNvSpPr>
          <p:nvPr>
            <p:ph idx="1"/>
          </p:nvPr>
        </p:nvSpPr>
        <p:spPr>
          <a:xfrm>
            <a:off x="2690948" y="1310263"/>
            <a:ext cx="3762104" cy="1652326"/>
          </a:xfrm>
        </p:spPr>
        <p:txBody>
          <a:bodyPr/>
          <a:lstStyle/>
          <a:p>
            <a:pPr marL="165100" indent="0">
              <a:buNone/>
            </a:pPr>
            <a:r>
              <a:rPr lang="en-US" sz="1000" dirty="0"/>
              <a:t>Task name register an asset in workday. Select to view the step by step instructions. Demonstration will take 5 minutes.</a:t>
            </a:r>
          </a:p>
        </p:txBody>
      </p:sp>
      <p:pic>
        <p:nvPicPr>
          <p:cNvPr id="17" name="Content Placeholder 16">
            <a:hlinkClick r:id="rId3"/>
            <a:extLst>
              <a:ext uri="{FF2B5EF4-FFF2-40B4-BE49-F238E27FC236}">
                <a16:creationId xmlns:a16="http://schemas.microsoft.com/office/drawing/2014/main" id="{EF9F3300-1F57-4D2E-BE83-719F0E0AA6B9}"/>
              </a:ext>
              <a:ext uri="{C183D7F6-B498-43B3-948B-1728B52AA6E4}">
                <adec:decorative xmlns:adec="http://schemas.microsoft.com/office/drawing/2017/decorative" val="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48721" y="895731"/>
            <a:ext cx="7446557" cy="4136331"/>
          </a:xfrm>
        </p:spPr>
      </p:pic>
    </p:spTree>
    <p:extLst>
      <p:ext uri="{BB962C8B-B14F-4D97-AF65-F5344CB8AC3E}">
        <p14:creationId xmlns:p14="http://schemas.microsoft.com/office/powerpoint/2010/main" val="33680451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1.1</a:t>
            </a:r>
          </a:p>
        </p:txBody>
      </p:sp>
      <p:sp>
        <p:nvSpPr>
          <p:cNvPr id="9" name="Content Placeholder 8">
            <a:extLst>
              <a:ext uri="{FF2B5EF4-FFF2-40B4-BE49-F238E27FC236}">
                <a16:creationId xmlns:a16="http://schemas.microsoft.com/office/drawing/2014/main" id="{860A31ED-2E04-4BAC-A43F-369B6891D5A8}"/>
              </a:ext>
            </a:extLst>
          </p:cNvPr>
          <p:cNvSpPr>
            <a:spLocks noGrp="1"/>
          </p:cNvSpPr>
          <p:nvPr>
            <p:ph idx="1"/>
          </p:nvPr>
        </p:nvSpPr>
        <p:spPr>
          <a:xfrm>
            <a:off x="2220685" y="1699647"/>
            <a:ext cx="4084321" cy="614592"/>
          </a:xfrm>
        </p:spPr>
        <p:txBody>
          <a:bodyPr/>
          <a:lstStyle/>
          <a:p>
            <a:pPr marL="165100" indent="0">
              <a:buNone/>
            </a:pPr>
            <a:r>
              <a:rPr lang="en-US" sz="1000" dirty="0"/>
              <a:t>Task name issue an asset. Select to view the step by step instructions. The practice will last 5 minutes.</a:t>
            </a:r>
          </a:p>
        </p:txBody>
      </p:sp>
      <p:pic>
        <p:nvPicPr>
          <p:cNvPr id="13" name="Content Placeholder 12">
            <a:hlinkClick r:id="rId3"/>
            <a:extLst>
              <a:ext uri="{FF2B5EF4-FFF2-40B4-BE49-F238E27FC236}">
                <a16:creationId xmlns:a16="http://schemas.microsoft.com/office/drawing/2014/main" id="{3E76AB6A-336B-4144-8C26-1633812D8DF8}"/>
              </a:ext>
              <a:ext uri="{C183D7F6-B498-43B3-948B-1728B52AA6E4}">
                <adec:decorative xmlns:adec="http://schemas.microsoft.com/office/drawing/2017/decorative" val="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48721" y="895730"/>
            <a:ext cx="7446557" cy="4136331"/>
          </a:xfrm>
        </p:spPr>
      </p:pic>
    </p:spTree>
    <p:extLst>
      <p:ext uri="{BB962C8B-B14F-4D97-AF65-F5344CB8AC3E}">
        <p14:creationId xmlns:p14="http://schemas.microsoft.com/office/powerpoint/2010/main" val="29295224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1.2</a:t>
            </a:r>
          </a:p>
        </p:txBody>
      </p:sp>
      <p:sp>
        <p:nvSpPr>
          <p:cNvPr id="6" name="Content Placeholder 5">
            <a:extLst>
              <a:ext uri="{FF2B5EF4-FFF2-40B4-BE49-F238E27FC236}">
                <a16:creationId xmlns:a16="http://schemas.microsoft.com/office/drawing/2014/main" id="{94F1A7B0-68DD-42C2-A4D4-C6D665B1F029}"/>
              </a:ext>
            </a:extLst>
          </p:cNvPr>
          <p:cNvSpPr>
            <a:spLocks noGrp="1"/>
          </p:cNvSpPr>
          <p:nvPr>
            <p:ph idx="1"/>
          </p:nvPr>
        </p:nvSpPr>
        <p:spPr>
          <a:xfrm>
            <a:off x="2908662" y="1813685"/>
            <a:ext cx="3326675" cy="859846"/>
          </a:xfrm>
        </p:spPr>
        <p:txBody>
          <a:bodyPr/>
          <a:lstStyle/>
          <a:p>
            <a:pPr marL="165100" indent="0">
              <a:buNone/>
            </a:pPr>
            <a:r>
              <a:rPr lang="en-US" sz="1000" dirty="0"/>
              <a:t>Task name transfer an asset. Select to view the step by step instructions. This practice will last 5 minutes.</a:t>
            </a:r>
          </a:p>
        </p:txBody>
      </p:sp>
      <p:pic>
        <p:nvPicPr>
          <p:cNvPr id="10" name="Content Placeholder 9">
            <a:hlinkClick r:id="rId3"/>
            <a:extLst>
              <a:ext uri="{FF2B5EF4-FFF2-40B4-BE49-F238E27FC236}">
                <a16:creationId xmlns:a16="http://schemas.microsoft.com/office/drawing/2014/main" id="{A4F96EA9-324C-43FF-AB29-50E310264C4C}"/>
              </a:ext>
              <a:ext uri="{C183D7F6-B498-43B3-948B-1728B52AA6E4}">
                <adec:decorative xmlns:adec="http://schemas.microsoft.com/office/drawing/2017/decorative" val="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48720" y="895729"/>
            <a:ext cx="7446557" cy="4136331"/>
          </a:xfrm>
        </p:spPr>
      </p:pic>
    </p:spTree>
    <p:extLst>
      <p:ext uri="{BB962C8B-B14F-4D97-AF65-F5344CB8AC3E}">
        <p14:creationId xmlns:p14="http://schemas.microsoft.com/office/powerpoint/2010/main" val="23702144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1.3</a:t>
            </a:r>
          </a:p>
        </p:txBody>
      </p:sp>
      <p:sp>
        <p:nvSpPr>
          <p:cNvPr id="11" name="Content Placeholder 10">
            <a:extLst>
              <a:ext uri="{FF2B5EF4-FFF2-40B4-BE49-F238E27FC236}">
                <a16:creationId xmlns:a16="http://schemas.microsoft.com/office/drawing/2014/main" id="{B6135C04-4D5C-479D-A992-E5D68A8ECC1F}"/>
              </a:ext>
            </a:extLst>
          </p:cNvPr>
          <p:cNvSpPr>
            <a:spLocks noGrp="1"/>
          </p:cNvSpPr>
          <p:nvPr>
            <p:ph idx="1"/>
          </p:nvPr>
        </p:nvSpPr>
        <p:spPr>
          <a:xfrm>
            <a:off x="3187337" y="1752725"/>
            <a:ext cx="2542904" cy="955640"/>
          </a:xfrm>
        </p:spPr>
        <p:txBody>
          <a:bodyPr/>
          <a:lstStyle/>
          <a:p>
            <a:pPr marL="165100" indent="0">
              <a:buNone/>
            </a:pPr>
            <a:r>
              <a:rPr lang="en-US" sz="900" dirty="0"/>
              <a:t>Task name dispose an asset. Select to view the step by step instructions. This practice will take 5 minutes.</a:t>
            </a:r>
          </a:p>
        </p:txBody>
      </p:sp>
      <p:pic>
        <p:nvPicPr>
          <p:cNvPr id="18" name="Content Placeholder 17">
            <a:hlinkClick r:id="rId3"/>
            <a:extLst>
              <a:ext uri="{FF2B5EF4-FFF2-40B4-BE49-F238E27FC236}">
                <a16:creationId xmlns:a16="http://schemas.microsoft.com/office/drawing/2014/main" id="{D479E829-A89F-4807-A1CE-41B187AD3BCC}"/>
              </a:ext>
              <a:ext uri="{C183D7F6-B498-43B3-948B-1728B52AA6E4}">
                <adec:decorative xmlns:adec="http://schemas.microsoft.com/office/drawing/2017/decorative" val="1"/>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48720" y="895729"/>
            <a:ext cx="7446557" cy="4136331"/>
          </a:xfrm>
        </p:spPr>
      </p:pic>
    </p:spTree>
    <p:extLst>
      <p:ext uri="{BB962C8B-B14F-4D97-AF65-F5344CB8AC3E}">
        <p14:creationId xmlns:p14="http://schemas.microsoft.com/office/powerpoint/2010/main" val="26844287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1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3801041"/>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Identify the key terms used in the Asset Accounting process in Workday</a:t>
            </a:r>
          </a:p>
          <a:p>
            <a:pPr marL="169863" indent="-169863">
              <a:lnSpc>
                <a:spcPct val="100000"/>
              </a:lnSpc>
            </a:pPr>
            <a:r>
              <a:rPr lang="en-US" dirty="0"/>
              <a:t>List the key changes as a result of implementing Workday</a:t>
            </a:r>
          </a:p>
          <a:p>
            <a:pPr marL="169863" indent="-169863">
              <a:lnSpc>
                <a:spcPct val="100000"/>
              </a:lnSpc>
            </a:pPr>
            <a:r>
              <a:rPr lang="en-US" dirty="0"/>
              <a:t>Identify the Workday roles in Asset Accounting</a:t>
            </a:r>
          </a:p>
          <a:p>
            <a:pPr marL="169863" indent="-169863">
              <a:lnSpc>
                <a:spcPct val="100000"/>
              </a:lnSpc>
            </a:pPr>
            <a:r>
              <a:rPr lang="en-US" dirty="0"/>
              <a:t>Explain the types of asset categories in Workday</a:t>
            </a:r>
          </a:p>
          <a:p>
            <a:pPr marL="169863" indent="-169863">
              <a:lnSpc>
                <a:spcPct val="100000"/>
              </a:lnSpc>
            </a:pPr>
            <a:r>
              <a:rPr lang="en-US" dirty="0"/>
              <a:t>Explain the stages of the asset lifecycle</a:t>
            </a:r>
          </a:p>
        </p:txBody>
      </p:sp>
    </p:spTree>
    <p:extLst>
      <p:ext uri="{BB962C8B-B14F-4D97-AF65-F5344CB8AC3E}">
        <p14:creationId xmlns:p14="http://schemas.microsoft.com/office/powerpoint/2010/main" val="35279691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Asset Accounting Reports</a:t>
            </a:r>
          </a:p>
        </p:txBody>
      </p:sp>
      <p:sp>
        <p:nvSpPr>
          <p:cNvPr id="5" name="Content Placeholder 1">
            <a:extLst>
              <a:ext uri="{FF2B5EF4-FFF2-40B4-BE49-F238E27FC236}">
                <a16:creationId xmlns:a16="http://schemas.microsoft.com/office/drawing/2014/main" id="{FB687A84-7DCD-4A77-B2EB-94830E9DC105}"/>
              </a:ext>
            </a:extLst>
          </p:cNvPr>
          <p:cNvSpPr>
            <a:spLocks noGrp="1"/>
          </p:cNvSpPr>
          <p:nvPr>
            <p:ph idx="1"/>
          </p:nvPr>
        </p:nvSpPr>
        <p:spPr>
          <a:xfrm>
            <a:off x="411480" y="1055352"/>
            <a:ext cx="8377428" cy="2616101"/>
          </a:xfrm>
        </p:spPr>
        <p:txBody>
          <a:bodyPr/>
          <a:lstStyle/>
          <a:p>
            <a:pPr marL="342900" indent="-342900">
              <a:lnSpc>
                <a:spcPct val="100000"/>
              </a:lnSpc>
            </a:pPr>
            <a:r>
              <a:rPr lang="en-US" dirty="0"/>
              <a:t>Find Assets</a:t>
            </a:r>
          </a:p>
          <a:p>
            <a:pPr marL="342900" indent="-342900">
              <a:lnSpc>
                <a:spcPct val="100000"/>
              </a:lnSpc>
            </a:pPr>
            <a:r>
              <a:rPr lang="en-US" dirty="0">
                <a:solidFill>
                  <a:schemeClr val="tx1"/>
                </a:solidFill>
              </a:rPr>
              <a:t>Assets Net Book Value</a:t>
            </a:r>
          </a:p>
          <a:p>
            <a:pPr marL="342900" indent="-342900">
              <a:lnSpc>
                <a:spcPct val="100000"/>
              </a:lnSpc>
            </a:pPr>
            <a:r>
              <a:rPr lang="en-US" dirty="0"/>
              <a:t>CR AST Asset Costs by Cost Center Hierarchy</a:t>
            </a:r>
          </a:p>
          <a:p>
            <a:pPr marL="342900" indent="-342900">
              <a:lnSpc>
                <a:spcPct val="100000"/>
              </a:lnSpc>
            </a:pPr>
            <a:r>
              <a:rPr lang="en-US" dirty="0"/>
              <a:t>My Direct Reports’ Assets</a:t>
            </a:r>
          </a:p>
          <a:p>
            <a:pPr marL="342900" indent="-342900">
              <a:lnSpc>
                <a:spcPct val="100000"/>
              </a:lnSpc>
            </a:pPr>
            <a:r>
              <a:rPr lang="en-US" dirty="0"/>
              <a:t>Capital Assets Without Accounting Information Assigned</a:t>
            </a:r>
          </a:p>
        </p:txBody>
      </p:sp>
    </p:spTree>
    <p:extLst>
      <p:ext uri="{BB962C8B-B14F-4D97-AF65-F5344CB8AC3E}">
        <p14:creationId xmlns:p14="http://schemas.microsoft.com/office/powerpoint/2010/main" val="2777928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Additional Resources</a:t>
            </a:r>
          </a:p>
        </p:txBody>
      </p:sp>
      <p:sp>
        <p:nvSpPr>
          <p:cNvPr id="5" name="Content Placeholder 1">
            <a:extLst>
              <a:ext uri="{FF2B5EF4-FFF2-40B4-BE49-F238E27FC236}">
                <a16:creationId xmlns:a16="http://schemas.microsoft.com/office/drawing/2014/main" id="{FB687A84-7DCD-4A77-B2EB-94830E9DC105}"/>
              </a:ext>
            </a:extLst>
          </p:cNvPr>
          <p:cNvSpPr>
            <a:spLocks noGrp="1"/>
          </p:cNvSpPr>
          <p:nvPr>
            <p:ph idx="1"/>
          </p:nvPr>
        </p:nvSpPr>
        <p:spPr>
          <a:xfrm>
            <a:off x="411480" y="866275"/>
            <a:ext cx="8377428" cy="4148644"/>
          </a:xfrm>
        </p:spPr>
        <p:txBody>
          <a:bodyPr/>
          <a:lstStyle/>
          <a:p>
            <a:pPr marL="0" indent="0">
              <a:buNone/>
            </a:pPr>
            <a:r>
              <a:rPr lang="en-US" dirty="0"/>
              <a:t>Helpful resources are available to perform Workday related tasks:</a:t>
            </a:r>
          </a:p>
          <a:p>
            <a:pPr marL="0" indent="0">
              <a:buNone/>
            </a:pPr>
            <a:endParaRPr lang="en-US" dirty="0"/>
          </a:p>
          <a:p>
            <a:pPr marL="0" indent="0">
              <a:buNone/>
            </a:pPr>
            <a:r>
              <a:rPr lang="en-US" u="sng" dirty="0">
                <a:solidFill>
                  <a:srgbClr val="0070C0"/>
                </a:solidFill>
              </a:rPr>
              <a:t>WSU Knowledge Base</a:t>
            </a:r>
          </a:p>
          <a:p>
            <a:pPr marL="168275" indent="-168275">
              <a:lnSpc>
                <a:spcPct val="100000"/>
              </a:lnSpc>
            </a:pPr>
            <a:r>
              <a:rPr lang="en-US" dirty="0">
                <a:hlinkClick r:id="rId3"/>
              </a:rPr>
              <a:t>Workday Assets Guide: Register Asset</a:t>
            </a:r>
            <a:endParaRPr lang="en-US" dirty="0"/>
          </a:p>
          <a:p>
            <a:pPr marL="168275" indent="-168275">
              <a:lnSpc>
                <a:spcPct val="100000"/>
              </a:lnSpc>
            </a:pPr>
            <a:r>
              <a:rPr lang="en-US" dirty="0">
                <a:hlinkClick r:id="rId4"/>
              </a:rPr>
              <a:t>Workday Assets Guide: Issue Asset</a:t>
            </a:r>
            <a:endParaRPr lang="en-US" dirty="0"/>
          </a:p>
          <a:p>
            <a:pPr marL="168275" indent="-168275">
              <a:lnSpc>
                <a:spcPct val="100000"/>
              </a:lnSpc>
            </a:pPr>
            <a:r>
              <a:rPr lang="en-US" dirty="0">
                <a:hlinkClick r:id="rId5"/>
              </a:rPr>
              <a:t>Workday Assets Guide: Transfer Asset</a:t>
            </a:r>
            <a:endParaRPr lang="en-US" dirty="0"/>
          </a:p>
          <a:p>
            <a:pPr marL="168275" indent="-168275">
              <a:lnSpc>
                <a:spcPct val="100000"/>
              </a:lnSpc>
            </a:pPr>
            <a:r>
              <a:rPr lang="en-US" dirty="0">
                <a:hlinkClick r:id="rId6"/>
              </a:rPr>
              <a:t>Workday Assets Guide: Dispose Asset</a:t>
            </a:r>
            <a:endParaRPr lang="en-US" dirty="0"/>
          </a:p>
          <a:p>
            <a:pPr marL="168275" indent="-168275">
              <a:lnSpc>
                <a:spcPct val="100000"/>
              </a:lnSpc>
            </a:pPr>
            <a:r>
              <a:rPr lang="en-US" dirty="0">
                <a:hlinkClick r:id="rId7"/>
              </a:rPr>
              <a:t>Workday Assets Guide: Share Asset</a:t>
            </a:r>
            <a:endParaRPr lang="en-US" dirty="0"/>
          </a:p>
          <a:p>
            <a:pPr marL="168275" indent="-168275">
              <a:lnSpc>
                <a:spcPct val="100000"/>
              </a:lnSpc>
            </a:pPr>
            <a:r>
              <a:rPr lang="en-US" dirty="0">
                <a:hlinkClick r:id="rId8"/>
              </a:rPr>
              <a:t>Workday Assets Guide: Remove Asset</a:t>
            </a:r>
            <a:endParaRPr lang="en-US" dirty="0"/>
          </a:p>
        </p:txBody>
      </p:sp>
    </p:spTree>
    <p:extLst>
      <p:ext uri="{BB962C8B-B14F-4D97-AF65-F5344CB8AC3E}">
        <p14:creationId xmlns:p14="http://schemas.microsoft.com/office/powerpoint/2010/main" val="41455020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1</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314848" y="1051782"/>
            <a:ext cx="8377428" cy="3739485"/>
          </a:xfrm>
        </p:spPr>
        <p:txBody>
          <a:bodyPr/>
          <a:lstStyle/>
          <a:p>
            <a:pPr marL="0" indent="0">
              <a:lnSpc>
                <a:spcPct val="100000"/>
              </a:lnSpc>
              <a:buNone/>
            </a:pPr>
            <a:r>
              <a:rPr lang="en-US" b="1" dirty="0"/>
              <a:t>Which of the following role can initiate the request to issue an asset in Workday?</a:t>
            </a:r>
          </a:p>
          <a:p>
            <a:pPr marL="0" indent="0">
              <a:lnSpc>
                <a:spcPct val="100000"/>
              </a:lnSpc>
              <a:buNone/>
            </a:pPr>
            <a:r>
              <a:rPr lang="nl-BE" i="1" dirty="0"/>
              <a:t>Select the correct answer from the options given below.</a:t>
            </a:r>
            <a:endParaRPr lang="en-US" i="1" dirty="0"/>
          </a:p>
          <a:p>
            <a:pPr indent="-344488">
              <a:lnSpc>
                <a:spcPct val="100000"/>
              </a:lnSpc>
              <a:spcBef>
                <a:spcPts val="1200"/>
              </a:spcBef>
              <a:buFont typeface="+mj-lt"/>
              <a:buAutoNum type="alphaLcPeriod"/>
            </a:pPr>
            <a:r>
              <a:rPr lang="en-US" dirty="0"/>
              <a:t>Business Asset Accountant</a:t>
            </a:r>
          </a:p>
          <a:p>
            <a:pPr indent="-344488">
              <a:lnSpc>
                <a:spcPct val="100000"/>
              </a:lnSpc>
              <a:spcBef>
                <a:spcPts val="1200"/>
              </a:spcBef>
              <a:buFont typeface="+mj-lt"/>
              <a:buAutoNum type="alphaLcPeriod"/>
            </a:pPr>
            <a:r>
              <a:rPr lang="en-US" dirty="0"/>
              <a:t>Business Asset Tracking Specialist</a:t>
            </a:r>
          </a:p>
          <a:p>
            <a:pPr indent="-344488">
              <a:lnSpc>
                <a:spcPct val="100000"/>
              </a:lnSpc>
              <a:spcBef>
                <a:spcPts val="1200"/>
              </a:spcBef>
              <a:buFont typeface="+mj-lt"/>
              <a:buAutoNum type="alphaLcPeriod"/>
            </a:pPr>
            <a:r>
              <a:rPr lang="en-US" dirty="0"/>
              <a:t>Business Asset Accounting Manager</a:t>
            </a:r>
          </a:p>
          <a:p>
            <a:pPr indent="-344488">
              <a:lnSpc>
                <a:spcPct val="100000"/>
              </a:lnSpc>
              <a:spcBef>
                <a:spcPts val="1200"/>
              </a:spcBef>
              <a:buFont typeface="+mj-lt"/>
              <a:buAutoNum type="alphaLcPeriod"/>
            </a:pPr>
            <a:r>
              <a:rPr lang="en-US" dirty="0"/>
              <a:t>Cost Center Manager</a:t>
            </a:r>
            <a:endParaRPr lang="en-US" sz="2400" b="1" dirty="0">
              <a:solidFill>
                <a:schemeClr val="tx1"/>
              </a:solidFill>
            </a:endParaRPr>
          </a:p>
        </p:txBody>
      </p:sp>
    </p:spTree>
    <p:extLst>
      <p:ext uri="{BB962C8B-B14F-4D97-AF65-F5344CB8AC3E}">
        <p14:creationId xmlns:p14="http://schemas.microsoft.com/office/powerpoint/2010/main" val="25060568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(2 of 3)</a:t>
            </a:r>
          </a:p>
        </p:txBody>
      </p:sp>
      <p:sp>
        <p:nvSpPr>
          <p:cNvPr id="5" name="Content Placeholder 4"/>
          <p:cNvSpPr>
            <a:spLocks noGrp="1"/>
          </p:cNvSpPr>
          <p:nvPr>
            <p:ph idx="1"/>
          </p:nvPr>
        </p:nvSpPr>
        <p:spPr>
          <a:xfrm>
            <a:off x="411480" y="1047331"/>
            <a:ext cx="8377428" cy="3123932"/>
          </a:xfrm>
        </p:spPr>
        <p:txBody>
          <a:bodyPr/>
          <a:lstStyle/>
          <a:p>
            <a:pPr marL="168275" indent="-168275">
              <a:lnSpc>
                <a:spcPct val="100000"/>
              </a:lnSpc>
            </a:pPr>
            <a:r>
              <a:rPr lang="en-US" dirty="0"/>
              <a:t>If you have a question you would prefer not be discussed during the training, you may submit a ticket to </a:t>
            </a:r>
            <a:r>
              <a:rPr lang="en-US" kern="1200" dirty="0">
                <a:solidFill>
                  <a:schemeClr val="tx2"/>
                </a:solidFill>
              </a:rPr>
              <a:t>support.workday.wsu.edu.</a:t>
            </a:r>
            <a:endParaRPr lang="en-US" b="1" dirty="0"/>
          </a:p>
          <a:p>
            <a:pPr marL="168275" indent="-168275">
              <a:lnSpc>
                <a:spcPct val="100000"/>
              </a:lnSpc>
            </a:pPr>
            <a:r>
              <a:rPr lang="en-US" dirty="0"/>
              <a:t>Please be considerate of the language and tone of Zoom chat interactions and questions. During sessions, aim for an inclusive, positive, and constructive dialogue as we all learn to use Workday together.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15521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1 Answer</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314848" y="1047750"/>
            <a:ext cx="8377428" cy="3848100"/>
          </a:xfrm>
        </p:spPr>
        <p:txBody>
          <a:bodyPr anchor="ctr"/>
          <a:lstStyle/>
          <a:p>
            <a:pPr indent="-344488">
              <a:lnSpc>
                <a:spcPct val="100000"/>
              </a:lnSpc>
              <a:spcBef>
                <a:spcPts val="1200"/>
              </a:spcBef>
              <a:buFont typeface="+mj-lt"/>
              <a:buAutoNum type="alphaLcPeriod"/>
            </a:pPr>
            <a:r>
              <a:rPr lang="en-US" dirty="0"/>
              <a:t>Business Asset Accountant</a:t>
            </a:r>
          </a:p>
          <a:p>
            <a:pPr indent="-344488">
              <a:lnSpc>
                <a:spcPct val="100000"/>
              </a:lnSpc>
              <a:spcBef>
                <a:spcPts val="1200"/>
              </a:spcBef>
              <a:buFont typeface="+mj-lt"/>
              <a:buAutoNum type="alphaLcPeriod"/>
            </a:pPr>
            <a:r>
              <a:rPr lang="en-US" b="1" dirty="0">
                <a:solidFill>
                  <a:srgbClr val="981E32"/>
                </a:solidFill>
              </a:rPr>
              <a:t>Business Asset Tracking Specialist</a:t>
            </a:r>
          </a:p>
          <a:p>
            <a:pPr indent="-344488">
              <a:lnSpc>
                <a:spcPct val="100000"/>
              </a:lnSpc>
              <a:spcBef>
                <a:spcPts val="1200"/>
              </a:spcBef>
              <a:buFont typeface="+mj-lt"/>
              <a:buAutoNum type="alphaLcPeriod"/>
            </a:pPr>
            <a:r>
              <a:rPr lang="en-US" dirty="0"/>
              <a:t>Business Asset Accounting Manager</a:t>
            </a:r>
          </a:p>
          <a:p>
            <a:pPr indent="-344488">
              <a:lnSpc>
                <a:spcPct val="100000"/>
              </a:lnSpc>
              <a:spcBef>
                <a:spcPts val="1200"/>
              </a:spcBef>
              <a:buFont typeface="+mj-lt"/>
              <a:buAutoNum type="alphaLcPeriod"/>
            </a:pPr>
            <a:r>
              <a:rPr lang="en-US" dirty="0"/>
              <a:t>Cost Center Manager</a:t>
            </a:r>
            <a:endParaRPr lang="en-US" sz="2400" b="1" dirty="0">
              <a:solidFill>
                <a:schemeClr val="tx1"/>
              </a:solidFill>
            </a:endParaRPr>
          </a:p>
        </p:txBody>
      </p:sp>
    </p:spTree>
    <p:extLst>
      <p:ext uri="{BB962C8B-B14F-4D97-AF65-F5344CB8AC3E}">
        <p14:creationId xmlns:p14="http://schemas.microsoft.com/office/powerpoint/2010/main" val="17287148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2</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314848" y="1019698"/>
            <a:ext cx="8377428" cy="3739485"/>
          </a:xfrm>
        </p:spPr>
        <p:txBody>
          <a:bodyPr/>
          <a:lstStyle/>
          <a:p>
            <a:pPr marL="0" indent="0">
              <a:lnSpc>
                <a:spcPct val="100000"/>
              </a:lnSpc>
              <a:buNone/>
            </a:pPr>
            <a:r>
              <a:rPr lang="en-US" b="1" dirty="0"/>
              <a:t>Which of the following role can approve the request to share a capital asset in Workday?</a:t>
            </a:r>
          </a:p>
          <a:p>
            <a:pPr marL="0" indent="0">
              <a:lnSpc>
                <a:spcPct val="100000"/>
              </a:lnSpc>
              <a:buNone/>
            </a:pPr>
            <a:r>
              <a:rPr lang="nl-BE" i="1" dirty="0"/>
              <a:t>Select the correct answer from the options given below.</a:t>
            </a:r>
            <a:endParaRPr lang="en-US" i="1" dirty="0"/>
          </a:p>
          <a:p>
            <a:pPr indent="-344488">
              <a:lnSpc>
                <a:spcPct val="100000"/>
              </a:lnSpc>
              <a:spcBef>
                <a:spcPts val="1200"/>
              </a:spcBef>
              <a:buFont typeface="+mj-lt"/>
              <a:buAutoNum type="alphaLcPeriod"/>
            </a:pPr>
            <a:r>
              <a:rPr lang="en-US" dirty="0"/>
              <a:t>Business Asset Accountant</a:t>
            </a:r>
          </a:p>
          <a:p>
            <a:pPr indent="-344488">
              <a:lnSpc>
                <a:spcPct val="100000"/>
              </a:lnSpc>
              <a:spcBef>
                <a:spcPts val="1200"/>
              </a:spcBef>
              <a:buFont typeface="+mj-lt"/>
              <a:buAutoNum type="alphaLcPeriod"/>
            </a:pPr>
            <a:r>
              <a:rPr lang="en-US" dirty="0"/>
              <a:t>Business Asset Tracking Specialist</a:t>
            </a:r>
          </a:p>
          <a:p>
            <a:pPr indent="-344488">
              <a:lnSpc>
                <a:spcPct val="100000"/>
              </a:lnSpc>
              <a:spcBef>
                <a:spcPts val="1200"/>
              </a:spcBef>
              <a:buFont typeface="+mj-lt"/>
              <a:buAutoNum type="alphaLcPeriod"/>
            </a:pPr>
            <a:r>
              <a:rPr lang="en-US" dirty="0"/>
              <a:t>Business Asset Accounting Manager</a:t>
            </a:r>
          </a:p>
          <a:p>
            <a:pPr indent="-344488">
              <a:lnSpc>
                <a:spcPct val="100000"/>
              </a:lnSpc>
              <a:spcBef>
                <a:spcPts val="1200"/>
              </a:spcBef>
              <a:buFont typeface="+mj-lt"/>
              <a:buAutoNum type="alphaLcPeriod"/>
            </a:pPr>
            <a:r>
              <a:rPr lang="en-US" dirty="0"/>
              <a:t>Cost Center Manager</a:t>
            </a:r>
            <a:endParaRPr lang="en-US" sz="2400" b="1" dirty="0">
              <a:solidFill>
                <a:schemeClr val="tx1"/>
              </a:solidFill>
            </a:endParaRPr>
          </a:p>
        </p:txBody>
      </p:sp>
    </p:spTree>
    <p:extLst>
      <p:ext uri="{BB962C8B-B14F-4D97-AF65-F5344CB8AC3E}">
        <p14:creationId xmlns:p14="http://schemas.microsoft.com/office/powerpoint/2010/main" val="12574027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title"/>
          </p:nvPr>
        </p:nvSpPr>
        <p:spPr/>
        <p:txBody>
          <a:bodyPr/>
          <a:lstStyle/>
          <a:p>
            <a:r>
              <a:rPr lang="en-US" dirty="0"/>
              <a:t>Knowledge Check 2 Answer</a:t>
            </a:r>
          </a:p>
        </p:txBody>
      </p:sp>
      <p:sp>
        <p:nvSpPr>
          <p:cNvPr id="4" name="Content Placeholder 3">
            <a:extLst>
              <a:ext uri="{FF2B5EF4-FFF2-40B4-BE49-F238E27FC236}">
                <a16:creationId xmlns:a16="http://schemas.microsoft.com/office/drawing/2014/main" id="{F184A1AF-749C-4CB7-8A7D-7F402046C4BC}"/>
              </a:ext>
            </a:extLst>
          </p:cNvPr>
          <p:cNvSpPr>
            <a:spLocks noGrp="1"/>
          </p:cNvSpPr>
          <p:nvPr>
            <p:ph idx="1"/>
          </p:nvPr>
        </p:nvSpPr>
        <p:spPr>
          <a:xfrm>
            <a:off x="314848" y="1047750"/>
            <a:ext cx="8638652" cy="3848100"/>
          </a:xfrm>
        </p:spPr>
        <p:txBody>
          <a:bodyPr anchor="ctr"/>
          <a:lstStyle/>
          <a:p>
            <a:pPr indent="-344488">
              <a:lnSpc>
                <a:spcPct val="100000"/>
              </a:lnSpc>
              <a:spcBef>
                <a:spcPts val="1200"/>
              </a:spcBef>
              <a:buFont typeface="+mj-lt"/>
              <a:buAutoNum type="alphaLcPeriod"/>
            </a:pPr>
            <a:r>
              <a:rPr lang="en-US" dirty="0"/>
              <a:t>Business Asset Accountant</a:t>
            </a:r>
          </a:p>
          <a:p>
            <a:pPr indent="-344488">
              <a:lnSpc>
                <a:spcPct val="100000"/>
              </a:lnSpc>
              <a:spcBef>
                <a:spcPts val="1200"/>
              </a:spcBef>
              <a:buFont typeface="+mj-lt"/>
              <a:buAutoNum type="alphaLcPeriod"/>
            </a:pPr>
            <a:r>
              <a:rPr lang="en-US" dirty="0"/>
              <a:t>Business Asset Tracking Specialist</a:t>
            </a:r>
          </a:p>
          <a:p>
            <a:pPr indent="-344488">
              <a:lnSpc>
                <a:spcPct val="100000"/>
              </a:lnSpc>
              <a:spcBef>
                <a:spcPts val="1200"/>
              </a:spcBef>
              <a:buFont typeface="+mj-lt"/>
              <a:buAutoNum type="alphaLcPeriod"/>
            </a:pPr>
            <a:r>
              <a:rPr lang="en-US" b="1" dirty="0">
                <a:solidFill>
                  <a:srgbClr val="981E32"/>
                </a:solidFill>
              </a:rPr>
              <a:t>Business Asset Accounting Manager</a:t>
            </a:r>
          </a:p>
          <a:p>
            <a:pPr indent="-344488">
              <a:lnSpc>
                <a:spcPct val="100000"/>
              </a:lnSpc>
              <a:spcBef>
                <a:spcPts val="1200"/>
              </a:spcBef>
              <a:buFont typeface="+mj-lt"/>
              <a:buAutoNum type="alphaLcPeriod"/>
            </a:pPr>
            <a:r>
              <a:rPr lang="en-US" dirty="0"/>
              <a:t>Cost Center Manager</a:t>
            </a:r>
            <a:endParaRPr lang="en-US" sz="2400" b="1" dirty="0">
              <a:solidFill>
                <a:schemeClr val="tx1"/>
              </a:solidFill>
            </a:endParaRPr>
          </a:p>
        </p:txBody>
      </p:sp>
    </p:spTree>
    <p:extLst>
      <p:ext uri="{BB962C8B-B14F-4D97-AF65-F5344CB8AC3E}">
        <p14:creationId xmlns:p14="http://schemas.microsoft.com/office/powerpoint/2010/main" val="19928101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9501" y="1047331"/>
            <a:ext cx="8377428" cy="2575257"/>
          </a:xfrm>
        </p:spPr>
        <p:txBody>
          <a:bodyPr/>
          <a:lstStyle/>
          <a:p>
            <a:pPr marL="0" indent="0">
              <a:lnSpc>
                <a:spcPct val="100000"/>
              </a:lnSpc>
              <a:buNone/>
            </a:pPr>
            <a:r>
              <a:rPr lang="en-US" sz="2400" dirty="0">
                <a:solidFill>
                  <a:schemeClr val="tx1"/>
                </a:solidFill>
              </a:rPr>
              <a:t>You should now be able to: </a:t>
            </a:r>
          </a:p>
          <a:p>
            <a:pPr marL="168275" indent="-168275">
              <a:lnSpc>
                <a:spcPct val="100000"/>
              </a:lnSpc>
            </a:pPr>
            <a:r>
              <a:rPr lang="en-US" dirty="0">
                <a:cs typeface="Lucida Sans" panose="020B0602040502020204" pitchFamily="34" charset="0"/>
              </a:rPr>
              <a:t>Register an asset</a:t>
            </a:r>
          </a:p>
          <a:p>
            <a:pPr marL="168275" indent="-168275">
              <a:lnSpc>
                <a:spcPct val="100000"/>
              </a:lnSpc>
            </a:pPr>
            <a:r>
              <a:rPr lang="en-US" dirty="0">
                <a:cs typeface="Lucida Sans" panose="020B0602040502020204" pitchFamily="34" charset="0"/>
              </a:rPr>
              <a:t>Issue an asset</a:t>
            </a:r>
          </a:p>
          <a:p>
            <a:pPr marL="168275" indent="-168275">
              <a:lnSpc>
                <a:spcPct val="100000"/>
              </a:lnSpc>
            </a:pPr>
            <a:r>
              <a:rPr lang="en-US" dirty="0">
                <a:cs typeface="Lucida Sans" panose="020B0602040502020204" pitchFamily="34" charset="0"/>
              </a:rPr>
              <a:t>Transfer an asset</a:t>
            </a:r>
          </a:p>
          <a:p>
            <a:pPr marL="168275" indent="-168275">
              <a:lnSpc>
                <a:spcPct val="100000"/>
              </a:lnSpc>
            </a:pPr>
            <a:r>
              <a:rPr lang="en-US" dirty="0">
                <a:cs typeface="Lucida Sans" panose="020B0602040502020204" pitchFamily="34" charset="0"/>
              </a:rPr>
              <a:t>Dispose an asset</a:t>
            </a:r>
            <a:endParaRPr lang="en-US" dirty="0"/>
          </a:p>
          <a:p>
            <a:pPr marL="165100" indent="0">
              <a:buNone/>
            </a:pPr>
            <a:endParaRPr lang="en-US" sz="1400" dirty="0">
              <a:solidFill>
                <a:schemeClr val="tx1"/>
              </a:solidFill>
            </a:endParaRPr>
          </a:p>
        </p:txBody>
      </p:sp>
    </p:spTree>
    <p:extLst>
      <p:ext uri="{BB962C8B-B14F-4D97-AF65-F5344CB8AC3E}">
        <p14:creationId xmlns:p14="http://schemas.microsoft.com/office/powerpoint/2010/main" val="12449616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Course Evaluation</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657138"/>
          </a:xfrm>
        </p:spPr>
        <p:txBody>
          <a:bodyPr/>
          <a:lstStyle/>
          <a:p>
            <a:pPr marL="111125" indent="0">
              <a:lnSpc>
                <a:spcPct val="100000"/>
              </a:lnSpc>
              <a:buNone/>
            </a:pPr>
            <a:r>
              <a:rPr lang="en-US" b="1" dirty="0"/>
              <a:t>Please take a moment to complete a brief survey providing us feedback on today’s training session. Your feedback will help us improve Workday training materials.  </a:t>
            </a:r>
          </a:p>
          <a:p>
            <a:pPr marL="111125" indent="0">
              <a:lnSpc>
                <a:spcPct val="100000"/>
              </a:lnSpc>
              <a:buNone/>
            </a:pPr>
            <a:endParaRPr lang="en-US" dirty="0"/>
          </a:p>
          <a:p>
            <a:pPr marL="165100" indent="0" algn="ctr">
              <a:buNone/>
            </a:pPr>
            <a:r>
              <a:rPr lang="en-US" dirty="0">
                <a:solidFill>
                  <a:schemeClr val="tx2"/>
                </a:solidFill>
                <a:hlinkClick r:id="rId3"/>
              </a:rPr>
              <a:t>https://wsu.co1.qualtrics.com/jfe/form/SV_3ql1sztsFwp0zn7</a:t>
            </a:r>
            <a:endParaRPr lang="en-US" b="1" dirty="0">
              <a:solidFill>
                <a:schemeClr val="tx2"/>
              </a:solidFill>
            </a:endParaRPr>
          </a:p>
        </p:txBody>
      </p:sp>
    </p:spTree>
    <p:extLst>
      <p:ext uri="{BB962C8B-B14F-4D97-AF65-F5344CB8AC3E}">
        <p14:creationId xmlns:p14="http://schemas.microsoft.com/office/powerpoint/2010/main" val="195262885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Workday Support</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246769"/>
          </a:xfrm>
        </p:spPr>
        <p:txBody>
          <a:bodyPr/>
          <a:lstStyle/>
          <a:p>
            <a:pPr marL="168275" indent="-168275">
              <a:lnSpc>
                <a:spcPct val="100000"/>
              </a:lnSpc>
            </a:pPr>
            <a:r>
              <a:rPr lang="en-US" b="1" dirty="0">
                <a:solidFill>
                  <a:schemeClr val="tx2"/>
                </a:solidFill>
                <a:hlinkClick r:id="rId3"/>
              </a:rPr>
              <a:t>Knowledge Base</a:t>
            </a:r>
            <a:endParaRPr lang="en-US" b="1" dirty="0">
              <a:solidFill>
                <a:schemeClr val="tx2"/>
              </a:solidFill>
            </a:endParaRPr>
          </a:p>
          <a:p>
            <a:pPr marL="168275" indent="-168275">
              <a:lnSpc>
                <a:spcPct val="100000"/>
              </a:lnSpc>
            </a:pPr>
            <a:r>
              <a:rPr lang="en-US" b="1" dirty="0">
                <a:solidFill>
                  <a:schemeClr val="tx2"/>
                </a:solidFill>
                <a:hlinkClick r:id="rId4"/>
              </a:rPr>
              <a:t>ModHelp/Workday Support</a:t>
            </a:r>
            <a:endParaRPr lang="en-US" b="1" dirty="0">
              <a:solidFill>
                <a:schemeClr val="tx2"/>
              </a:solidFill>
            </a:endParaRPr>
          </a:p>
          <a:p>
            <a:pPr marL="168275" indent="-168275">
              <a:lnSpc>
                <a:spcPct val="100000"/>
              </a:lnSpc>
            </a:pPr>
            <a:r>
              <a:rPr lang="en-US" b="1" dirty="0">
                <a:solidFill>
                  <a:schemeClr val="tx2"/>
                </a:solidFill>
                <a:hlinkClick r:id="rId5"/>
              </a:rPr>
              <a:t>Training Catalog</a:t>
            </a:r>
            <a:endParaRPr lang="en-US" b="1" dirty="0">
              <a:solidFill>
                <a:schemeClr val="tx2"/>
              </a:solidFill>
            </a:endParaRPr>
          </a:p>
          <a:p>
            <a:pPr marL="168275" indent="-168275">
              <a:lnSpc>
                <a:spcPct val="100000"/>
              </a:lnSpc>
            </a:pPr>
            <a:r>
              <a:rPr lang="en-US" b="1" dirty="0">
                <a:solidFill>
                  <a:schemeClr val="tx2"/>
                </a:solidFill>
                <a:hlinkClick r:id="rId6"/>
              </a:rPr>
              <a:t>Modernization Website</a:t>
            </a:r>
            <a:endParaRPr lang="en-US" b="1" dirty="0">
              <a:solidFill>
                <a:schemeClr val="tx2"/>
              </a:solidFill>
            </a:endParaRPr>
          </a:p>
          <a:p>
            <a:pPr marL="168275" indent="-168275">
              <a:lnSpc>
                <a:spcPct val="100000"/>
              </a:lnSpc>
            </a:pPr>
            <a:r>
              <a:rPr lang="en-US" b="1" dirty="0">
                <a:solidFill>
                  <a:srgbClr val="8F7E35"/>
                </a:solidFill>
                <a:hlinkClick r:id="rId7">
                  <a:extLst>
                    <a:ext uri="{A12FA001-AC4F-418D-AE19-62706E023703}">
                      <ahyp:hlinkClr xmlns:ahyp="http://schemas.microsoft.com/office/drawing/2018/hyperlinkcolor" val="tx"/>
                    </a:ext>
                  </a:extLst>
                </a:hlinkClick>
              </a:rPr>
              <a:t>Change Network Directory</a:t>
            </a:r>
            <a:endParaRPr lang="en-US" b="1" dirty="0">
              <a:solidFill>
                <a:srgbClr val="8F7E35"/>
              </a:solidFill>
            </a:endParaRPr>
          </a:p>
        </p:txBody>
      </p:sp>
    </p:spTree>
    <p:extLst>
      <p:ext uri="{BB962C8B-B14F-4D97-AF65-F5344CB8AC3E}">
        <p14:creationId xmlns:p14="http://schemas.microsoft.com/office/powerpoint/2010/main" val="332559774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ctrTitle"/>
          </p:nvPr>
        </p:nvSpPr>
        <p:spPr>
          <a:xfrm>
            <a:off x="558353" y="932745"/>
            <a:ext cx="8027294" cy="1421928"/>
          </a:xfrm>
        </p:spPr>
        <p:txBody>
          <a:bodyPr/>
          <a:lstStyle/>
          <a:p>
            <a:r>
              <a:rPr lang="en-US" dirty="0"/>
              <a:t>You have successfully completed the Workday for Asset Accounting course!</a:t>
            </a:r>
          </a:p>
        </p:txBody>
      </p:sp>
      <p:sp>
        <p:nvSpPr>
          <p:cNvPr id="2" name="Subtitle 1"/>
          <p:cNvSpPr>
            <a:spLocks noGrp="1"/>
          </p:cNvSpPr>
          <p:nvPr>
            <p:ph type="subTitle" idx="1"/>
          </p:nvPr>
        </p:nvSpPr>
        <p:spPr>
          <a:xfrm>
            <a:off x="558353" y="3038523"/>
            <a:ext cx="8027295" cy="374461"/>
          </a:xfrm>
        </p:spPr>
        <p:txBody>
          <a:bodyPr/>
          <a:lstStyle/>
          <a:p>
            <a:r>
              <a:rPr lang="en-US" dirty="0"/>
              <a:t>Questions? Please contact </a:t>
            </a:r>
            <a:r>
              <a:rPr lang="en-US" dirty="0">
                <a:hlinkClick r:id="rId3"/>
              </a:rPr>
              <a:t>support.workday.wsu.edu </a:t>
            </a:r>
            <a:endParaRPr lang="en-US" dirty="0"/>
          </a:p>
        </p:txBody>
      </p:sp>
    </p:spTree>
    <p:extLst>
      <p:ext uri="{BB962C8B-B14F-4D97-AF65-F5344CB8AC3E}">
        <p14:creationId xmlns:p14="http://schemas.microsoft.com/office/powerpoint/2010/main" val="16643940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(3 of 3)</a:t>
            </a:r>
          </a:p>
        </p:txBody>
      </p:sp>
      <p:sp>
        <p:nvSpPr>
          <p:cNvPr id="5" name="Content Placeholder 4"/>
          <p:cNvSpPr>
            <a:spLocks noGrp="1"/>
          </p:cNvSpPr>
          <p:nvPr>
            <p:ph idx="1"/>
          </p:nvPr>
        </p:nvSpPr>
        <p:spPr>
          <a:xfrm>
            <a:off x="411480" y="1047331"/>
            <a:ext cx="8377428" cy="3493264"/>
          </a:xfrm>
        </p:spPr>
        <p:txBody>
          <a:bodyPr/>
          <a:lstStyle/>
          <a:p>
            <a:pPr marL="168275" indent="-168275">
              <a:lnSpc>
                <a:spcPct val="100000"/>
              </a:lnSpc>
            </a:pPr>
            <a:r>
              <a:rPr lang="en-US" dirty="0"/>
              <a:t>Please remember that the most important goal of your training session is to learn the material as presented by your trainer. </a:t>
            </a:r>
          </a:p>
          <a:p>
            <a:pPr marL="168275" lvl="0" indent="-168275">
              <a:lnSpc>
                <a:spcPct val="100000"/>
              </a:lnSpc>
            </a:pPr>
            <a:r>
              <a:rPr lang="en-US" dirty="0"/>
              <a:t>Keep in mind that Workday business processes were designed and built with standardization in mind. Your trainer does not have control over process design or workflow. If you have questions or concerns about process design please submit a ticket to </a:t>
            </a:r>
            <a:r>
              <a:rPr lang="en-US" kern="1200" dirty="0">
                <a:solidFill>
                  <a:schemeClr val="tx2"/>
                </a:solidFill>
              </a:rPr>
              <a:t>support.workday.wsu.edu</a:t>
            </a:r>
            <a:r>
              <a:rPr lang="en-US" dirty="0"/>
              <a:t>.</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06531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536FA4D0-18EB-4307-BF47-10B08BD3BBB1}"/>
              </a:ext>
            </a:extLst>
          </p:cNvPr>
          <p:cNvSpPr>
            <a:spLocks noGrp="1"/>
          </p:cNvSpPr>
          <p:nvPr>
            <p:ph type="title"/>
          </p:nvPr>
        </p:nvSpPr>
        <p:spPr>
          <a:xfrm>
            <a:off x="633730" y="111438"/>
            <a:ext cx="8359140" cy="563231"/>
          </a:xfrm>
        </p:spPr>
        <p:txBody>
          <a:bodyPr/>
          <a:lstStyle/>
          <a:p>
            <a:r>
              <a:rPr lang="en-US" dirty="0"/>
              <a:t>Course Overview</a:t>
            </a:r>
          </a:p>
        </p:txBody>
      </p:sp>
      <p:sp>
        <p:nvSpPr>
          <p:cNvPr id="3" name="Content Placeholder 2"/>
          <p:cNvSpPr>
            <a:spLocks noGrp="1"/>
          </p:cNvSpPr>
          <p:nvPr>
            <p:ph type="body" idx="1"/>
          </p:nvPr>
        </p:nvSpPr>
        <p:spPr>
          <a:xfrm>
            <a:off x="153173" y="934697"/>
            <a:ext cx="4091459" cy="482244"/>
          </a:xfrm>
        </p:spPr>
        <p:txBody>
          <a:bodyPr/>
          <a:lstStyle/>
          <a:p>
            <a:pPr algn="ctr"/>
            <a:r>
              <a:rPr lang="en-US" dirty="0">
                <a:solidFill>
                  <a:srgbClr val="5E6A67"/>
                </a:solidFill>
              </a:rPr>
              <a:t>Course Description</a:t>
            </a:r>
          </a:p>
        </p:txBody>
      </p:sp>
      <p:sp>
        <p:nvSpPr>
          <p:cNvPr id="5" name="Content Placeholder 4"/>
          <p:cNvSpPr>
            <a:spLocks noGrp="1"/>
          </p:cNvSpPr>
          <p:nvPr>
            <p:ph sz="half" idx="2"/>
          </p:nvPr>
        </p:nvSpPr>
        <p:spPr>
          <a:xfrm>
            <a:off x="151129" y="1453474"/>
            <a:ext cx="4750281" cy="1200329"/>
          </a:xfrm>
        </p:spPr>
        <p:txBody>
          <a:bodyPr/>
          <a:lstStyle/>
          <a:p>
            <a:pPr marL="0" indent="0">
              <a:lnSpc>
                <a:spcPct val="100000"/>
              </a:lnSpc>
              <a:buNone/>
            </a:pPr>
            <a:r>
              <a:rPr lang="en-US" dirty="0"/>
              <a:t>This course will provide information on how to manage assets in Workday. </a:t>
            </a:r>
          </a:p>
        </p:txBody>
      </p:sp>
      <p:sp>
        <p:nvSpPr>
          <p:cNvPr id="6" name="Text Placeholder 5"/>
          <p:cNvSpPr>
            <a:spLocks noGrp="1"/>
          </p:cNvSpPr>
          <p:nvPr>
            <p:ph type="body" sz="quarter" idx="3"/>
          </p:nvPr>
        </p:nvSpPr>
        <p:spPr>
          <a:xfrm>
            <a:off x="4901411" y="934696"/>
            <a:ext cx="4089416" cy="482244"/>
          </a:xfrm>
        </p:spPr>
        <p:txBody>
          <a:bodyPr/>
          <a:lstStyle/>
          <a:p>
            <a:r>
              <a:rPr lang="en-US" dirty="0">
                <a:solidFill>
                  <a:srgbClr val="5E6A67"/>
                </a:solidFill>
              </a:rPr>
              <a:t>Audience</a:t>
            </a:r>
          </a:p>
        </p:txBody>
      </p:sp>
      <p:sp>
        <p:nvSpPr>
          <p:cNvPr id="7" name="Content Placeholder 6"/>
          <p:cNvSpPr>
            <a:spLocks noGrp="1"/>
          </p:cNvSpPr>
          <p:nvPr>
            <p:ph sz="quarter" idx="4"/>
          </p:nvPr>
        </p:nvSpPr>
        <p:spPr>
          <a:xfrm>
            <a:off x="4572000" y="1472695"/>
            <a:ext cx="4572001" cy="3657411"/>
          </a:xfrm>
        </p:spPr>
        <p:txBody>
          <a:bodyPr/>
          <a:lstStyle/>
          <a:p>
            <a:pPr marL="0" indent="0">
              <a:buNone/>
            </a:pPr>
            <a:r>
              <a:rPr lang="en-US" dirty="0"/>
              <a:t>This course is for:</a:t>
            </a:r>
          </a:p>
          <a:p>
            <a:pPr marL="228600" indent="-228600"/>
            <a:r>
              <a:rPr lang="en-US" dirty="0"/>
              <a:t>Business Asset Accountant (Company)</a:t>
            </a:r>
          </a:p>
          <a:p>
            <a:pPr marL="228600" indent="-228600"/>
            <a:r>
              <a:rPr lang="en-US" dirty="0"/>
              <a:t>Business Asset Tracking Specialist (Cost Center)</a:t>
            </a:r>
          </a:p>
          <a:p>
            <a:pPr marL="228600" indent="-228600"/>
            <a:r>
              <a:rPr lang="en-US" dirty="0"/>
              <a:t>Business Asset Accounting Manager (Company)</a:t>
            </a:r>
          </a:p>
          <a:p>
            <a:pPr marL="228600" indent="-228600"/>
            <a:r>
              <a:rPr lang="en-US" dirty="0"/>
              <a:t>Surplus Coordinator (Company)</a:t>
            </a:r>
          </a:p>
          <a:p>
            <a:pPr marL="228600" indent="-228600"/>
            <a:r>
              <a:rPr lang="en-US" dirty="0"/>
              <a:t>Cost Center Manager (Cost Center)</a:t>
            </a:r>
          </a:p>
        </p:txBody>
      </p:sp>
    </p:spTree>
    <p:extLst>
      <p:ext uri="{BB962C8B-B14F-4D97-AF65-F5344CB8AC3E}">
        <p14:creationId xmlns:p14="http://schemas.microsoft.com/office/powerpoint/2010/main" val="6691240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a:t>
            </a:r>
          </a:p>
        </p:txBody>
      </p:sp>
      <p:graphicFrame>
        <p:nvGraphicFramePr>
          <p:cNvPr id="7" name="Table Placeholder 6">
            <a:extLst>
              <a:ext uri="{FF2B5EF4-FFF2-40B4-BE49-F238E27FC236}">
                <a16:creationId xmlns:a16="http://schemas.microsoft.com/office/drawing/2014/main" id="{1C28F373-57C4-4F0E-B147-393346C66A8D}"/>
              </a:ext>
            </a:extLst>
          </p:cNvPr>
          <p:cNvGraphicFramePr>
            <a:graphicFrameLocks noGrp="1"/>
          </p:cNvGraphicFramePr>
          <p:nvPr>
            <p:ph type="tbl" sz="quarter" idx="13"/>
            <p:extLst>
              <p:ext uri="{D42A27DB-BD31-4B8C-83A1-F6EECF244321}">
                <p14:modId xmlns:p14="http://schemas.microsoft.com/office/powerpoint/2010/main" val="162253017"/>
              </p:ext>
            </p:extLst>
          </p:nvPr>
        </p:nvGraphicFramePr>
        <p:xfrm>
          <a:off x="165370" y="914400"/>
          <a:ext cx="8788940" cy="3757484"/>
        </p:xfrm>
        <a:graphic>
          <a:graphicData uri="http://schemas.openxmlformats.org/drawingml/2006/table">
            <a:tbl>
              <a:tblPr firstRow="1" bandRow="1">
                <a:tableStyleId>{5C22544A-7EE6-4342-B048-85BDC9FD1C3A}</a:tableStyleId>
              </a:tblPr>
              <a:tblGrid>
                <a:gridCol w="1961306">
                  <a:extLst>
                    <a:ext uri="{9D8B030D-6E8A-4147-A177-3AD203B41FA5}">
                      <a16:colId xmlns:a16="http://schemas.microsoft.com/office/drawing/2014/main" val="2259727749"/>
                    </a:ext>
                  </a:extLst>
                </a:gridCol>
                <a:gridCol w="5046133">
                  <a:extLst>
                    <a:ext uri="{9D8B030D-6E8A-4147-A177-3AD203B41FA5}">
                      <a16:colId xmlns:a16="http://schemas.microsoft.com/office/drawing/2014/main" val="2279313489"/>
                    </a:ext>
                  </a:extLst>
                </a:gridCol>
                <a:gridCol w="1781501">
                  <a:extLst>
                    <a:ext uri="{9D8B030D-6E8A-4147-A177-3AD203B41FA5}">
                      <a16:colId xmlns:a16="http://schemas.microsoft.com/office/drawing/2014/main" val="3725172209"/>
                    </a:ext>
                  </a:extLst>
                </a:gridCol>
              </a:tblGrid>
              <a:tr h="67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Module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125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1</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Asset Lifecycle Management</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45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978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Workday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4255759"/>
                  </a:ext>
                </a:extLst>
              </a:tr>
              <a:tr h="978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Course Wrap-up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dirty="0">
                        <a:solidFill>
                          <a:schemeClr val="tx1"/>
                        </a:solidFill>
                        <a:latin typeface="Lucida Sans"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7472915"/>
                  </a:ext>
                </a:extLst>
              </a:tr>
            </a:tbl>
          </a:graphicData>
        </a:graphic>
      </p:graphicFrame>
    </p:spTree>
    <p:extLst>
      <p:ext uri="{BB962C8B-B14F-4D97-AF65-F5344CB8AC3E}">
        <p14:creationId xmlns:p14="http://schemas.microsoft.com/office/powerpoint/2010/main" val="28863083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Objectives</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45984" y="1055957"/>
            <a:ext cx="8377428" cy="2246769"/>
          </a:xfrm>
        </p:spPr>
        <p:txBody>
          <a:bodyPr/>
          <a:lstStyle/>
          <a:p>
            <a:pPr marL="0" indent="0">
              <a:lnSpc>
                <a:spcPct val="100000"/>
              </a:lnSpc>
              <a:buNone/>
            </a:pPr>
            <a:r>
              <a:rPr lang="en-US" dirty="0">
                <a:solidFill>
                  <a:schemeClr val="tx1"/>
                </a:solidFill>
              </a:rPr>
              <a:t>After completing this course, you will be able to:</a:t>
            </a:r>
          </a:p>
          <a:p>
            <a:pPr marL="173038" indent="-173038">
              <a:lnSpc>
                <a:spcPct val="100000"/>
              </a:lnSpc>
            </a:pPr>
            <a:r>
              <a:rPr lang="en-US" dirty="0">
                <a:cs typeface="Lucida Sans" panose="020B0602040502020204" pitchFamily="34" charset="0"/>
              </a:rPr>
              <a:t>Register an asset</a:t>
            </a:r>
          </a:p>
          <a:p>
            <a:pPr marL="173038" indent="-173038">
              <a:lnSpc>
                <a:spcPct val="100000"/>
              </a:lnSpc>
            </a:pPr>
            <a:r>
              <a:rPr lang="en-US" dirty="0">
                <a:cs typeface="Lucida Sans" panose="020B0602040502020204" pitchFamily="34" charset="0"/>
              </a:rPr>
              <a:t>Issue an asset</a:t>
            </a:r>
          </a:p>
          <a:p>
            <a:pPr marL="173038" indent="-173038">
              <a:lnSpc>
                <a:spcPct val="100000"/>
              </a:lnSpc>
            </a:pPr>
            <a:r>
              <a:rPr lang="en-US" dirty="0">
                <a:cs typeface="Lucida Sans" panose="020B0602040502020204" pitchFamily="34" charset="0"/>
              </a:rPr>
              <a:t>Transfer an asset</a:t>
            </a:r>
          </a:p>
          <a:p>
            <a:pPr marL="173038" indent="-173038">
              <a:lnSpc>
                <a:spcPct val="100000"/>
              </a:lnSpc>
            </a:pPr>
            <a:r>
              <a:rPr lang="en-US" dirty="0">
                <a:cs typeface="Lucida Sans" panose="020B0602040502020204" pitchFamily="34" charset="0"/>
              </a:rPr>
              <a:t>Dispose an asset</a:t>
            </a:r>
            <a:endParaRPr lang="en-US" dirty="0"/>
          </a:p>
        </p:txBody>
      </p:sp>
    </p:spTree>
    <p:extLst>
      <p:ext uri="{BB962C8B-B14F-4D97-AF65-F5344CB8AC3E}">
        <p14:creationId xmlns:p14="http://schemas.microsoft.com/office/powerpoint/2010/main" val="2273818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One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Asset Lifecycle Management</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1</a:t>
            </a:r>
          </a:p>
        </p:txBody>
      </p:sp>
    </p:spTree>
    <p:extLst>
      <p:ext uri="{BB962C8B-B14F-4D97-AF65-F5344CB8AC3E}">
        <p14:creationId xmlns:p14="http://schemas.microsoft.com/office/powerpoint/2010/main" val="3698306783"/>
      </p:ext>
    </p:extLst>
  </p:cSld>
  <p:clrMapOvr>
    <a:masterClrMapping/>
  </p:clrMapOvr>
  <p:transition/>
</p:sld>
</file>

<file path=ppt/theme/theme1.xml><?xml version="1.0" encoding="utf-8"?>
<a:theme xmlns:a="http://schemas.openxmlformats.org/drawingml/2006/main" name="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U Accessible Palette">
      <a:dk1>
        <a:srgbClr val="000000"/>
      </a:dk1>
      <a:lt1>
        <a:srgbClr val="FFFFFF"/>
      </a:lt1>
      <a:dk2>
        <a:srgbClr val="981E32"/>
      </a:dk2>
      <a:lt2>
        <a:srgbClr val="5E6A71"/>
      </a:lt2>
      <a:accent1>
        <a:srgbClr val="B67233"/>
      </a:accent1>
      <a:accent2>
        <a:srgbClr val="8F7E35"/>
      </a:accent2>
      <a:accent3>
        <a:srgbClr val="3F6B72"/>
      </a:accent3>
      <a:accent4>
        <a:srgbClr val="C69214"/>
      </a:accent4>
      <a:accent5>
        <a:srgbClr val="C60C30"/>
      </a:accent5>
      <a:accent6>
        <a:srgbClr val="D38235"/>
      </a:accent6>
      <a:hlink>
        <a:srgbClr val="3F6B72"/>
      </a:hlink>
      <a:folHlink>
        <a:srgbClr val="3F6B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F16FF01E3EA45B04439CD882B7A6D" ma:contentTypeVersion="1" ma:contentTypeDescription="Create a new document." ma:contentTypeScope="" ma:versionID="e0cde55611c3006acd4b6c3f48055dcd">
  <xsd:schema xmlns:xsd="http://www.w3.org/2001/XMLSchema" xmlns:xs="http://www.w3.org/2001/XMLSchema" xmlns:p="http://schemas.microsoft.com/office/2006/metadata/properties" xmlns:ns2="http://schemas.microsoft.com/sharepoint/v4" targetNamespace="http://schemas.microsoft.com/office/2006/metadata/properties" ma:root="true" ma:fieldsID="69c964eb155c0a6cdc109c9fdb3bf98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636FD8-8AFB-4791-BBAE-A7C83500A858}">
  <ds:schemaRefs>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7146857-DBE0-4E15-A20A-B7F303B6A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7C3795-B2E1-444A-8E56-EA668D4F38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36276</TotalTime>
  <Words>2384</Words>
  <Application>Microsoft Office PowerPoint</Application>
  <PresentationFormat>On-screen Show (16:9)</PresentationFormat>
  <Paragraphs>368</Paragraphs>
  <Slides>46</Slides>
  <Notes>46</Notes>
  <HiddenSlides>1</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46</vt:i4>
      </vt:variant>
    </vt:vector>
  </HeadingPairs>
  <TitlesOfParts>
    <vt:vector size="55" baseType="lpstr">
      <vt:lpstr>Arial</vt:lpstr>
      <vt:lpstr>Lucida Sans</vt:lpstr>
      <vt:lpstr>Times New Roman</vt:lpstr>
      <vt:lpstr>Default Design</vt:lpstr>
      <vt:lpstr>1_Default Design</vt:lpstr>
      <vt:lpstr>6_Default Design</vt:lpstr>
      <vt:lpstr>2_Default Design</vt:lpstr>
      <vt:lpstr>3_Default Design</vt:lpstr>
      <vt:lpstr>5_Default Design</vt:lpstr>
      <vt:lpstr>Workday for Asset Accounting</vt:lpstr>
      <vt:lpstr>Document Information</vt:lpstr>
      <vt:lpstr>Ground Rules (1 of 3)</vt:lpstr>
      <vt:lpstr>Ground Rules (2 of 3)</vt:lpstr>
      <vt:lpstr>Ground Rules (3 of 3)</vt:lpstr>
      <vt:lpstr>Course Overview</vt:lpstr>
      <vt:lpstr>Course Agenda</vt:lpstr>
      <vt:lpstr>Course Objectives</vt:lpstr>
      <vt:lpstr>Lesson One</vt:lpstr>
      <vt:lpstr>Lesson 1 Objectives</vt:lpstr>
      <vt:lpstr>Key Terms</vt:lpstr>
      <vt:lpstr>Key Process Changes</vt:lpstr>
      <vt:lpstr>Workday Roles (1 of 4)</vt:lpstr>
      <vt:lpstr>Workday Roles (2 of 4)</vt:lpstr>
      <vt:lpstr>Workday Roles (3 of 4)</vt:lpstr>
      <vt:lpstr>Workday Roles (4 of 4)</vt:lpstr>
      <vt:lpstr>Types of Assets</vt:lpstr>
      <vt:lpstr>Asset Registration (1 of 2)</vt:lpstr>
      <vt:lpstr>Asset Registration (2 of 2)</vt:lpstr>
      <vt:lpstr>Register Asset</vt:lpstr>
      <vt:lpstr>Assign Asset Accounting</vt:lpstr>
      <vt:lpstr>Find an Asset</vt:lpstr>
      <vt:lpstr>Asset Issue</vt:lpstr>
      <vt:lpstr>Issue Asset Task in Inbox</vt:lpstr>
      <vt:lpstr>Asset Removal</vt:lpstr>
      <vt:lpstr>Adjust Asset Acquisition Cost</vt:lpstr>
      <vt:lpstr>Asset Disposal</vt:lpstr>
      <vt:lpstr>Asset Impairment</vt:lpstr>
      <vt:lpstr>Asset Share</vt:lpstr>
      <vt:lpstr>Asset Transfer</vt:lpstr>
      <vt:lpstr>Asset Reinstatement</vt:lpstr>
      <vt:lpstr>Demonstration 1.1</vt:lpstr>
      <vt:lpstr>Practice 1.1</vt:lpstr>
      <vt:lpstr>Practice 1.2</vt:lpstr>
      <vt:lpstr>Practice 1.3</vt:lpstr>
      <vt:lpstr>Lesson 1 Summary</vt:lpstr>
      <vt:lpstr>Asset Accounting Reports</vt:lpstr>
      <vt:lpstr>Additional Resources</vt:lpstr>
      <vt:lpstr>Knowledge Check 1</vt:lpstr>
      <vt:lpstr>Knowledge Check 1 Answer</vt:lpstr>
      <vt:lpstr>Knowledge Check 2</vt:lpstr>
      <vt:lpstr>Knowledge Check 2 Answer</vt:lpstr>
      <vt:lpstr>Course Summary</vt:lpstr>
      <vt:lpstr>Course Evaluation</vt:lpstr>
      <vt:lpstr>Workday Support</vt:lpstr>
      <vt:lpstr>You have successfully completed the Workday for Asset Accounting course!</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Asset Accounting</dc:title>
  <dc:creator>Marketing</dc:creator>
  <cp:lastModifiedBy>Tovar-Moreno, Deyanira</cp:lastModifiedBy>
  <cp:revision>1158</cp:revision>
  <cp:lastPrinted>2014-04-21T18:27:44Z</cp:lastPrinted>
  <dcterms:created xsi:type="dcterms:W3CDTF">2001-10-04T20:08:10Z</dcterms:created>
  <dcterms:modified xsi:type="dcterms:W3CDTF">2020-12-15T19:30:09Z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0x01010028AF16FF01E3EA45B04439CD882B7A6D</vt:lpwstr>
  </property>
</Properties>
</file>