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335" r:id="rId5"/>
    <p:sldMasterId id="2147484352" r:id="rId6"/>
    <p:sldMasterId id="2147484355" r:id="rId7"/>
    <p:sldMasterId id="2147484361" r:id="rId8"/>
  </p:sldMasterIdLst>
  <p:notesMasterIdLst>
    <p:notesMasterId r:id="rId47"/>
  </p:notesMasterIdLst>
  <p:handoutMasterIdLst>
    <p:handoutMasterId r:id="rId48"/>
  </p:handoutMasterIdLst>
  <p:sldIdLst>
    <p:sldId id="427" r:id="rId9"/>
    <p:sldId id="814" r:id="rId10"/>
    <p:sldId id="815" r:id="rId11"/>
    <p:sldId id="816" r:id="rId12"/>
    <p:sldId id="457" r:id="rId13"/>
    <p:sldId id="686" r:id="rId14"/>
    <p:sldId id="397" r:id="rId15"/>
    <p:sldId id="680" r:id="rId16"/>
    <p:sldId id="472" r:id="rId17"/>
    <p:sldId id="655" r:id="rId18"/>
    <p:sldId id="684" r:id="rId19"/>
    <p:sldId id="408" r:id="rId20"/>
    <p:sldId id="817" r:id="rId21"/>
    <p:sldId id="768" r:id="rId22"/>
    <p:sldId id="685" r:id="rId23"/>
    <p:sldId id="688" r:id="rId24"/>
    <p:sldId id="656" r:id="rId25"/>
    <p:sldId id="683" r:id="rId26"/>
    <p:sldId id="661" r:id="rId27"/>
    <p:sldId id="605" r:id="rId28"/>
    <p:sldId id="606" r:id="rId29"/>
    <p:sldId id="653" r:id="rId30"/>
    <p:sldId id="769" r:id="rId31"/>
    <p:sldId id="818" r:id="rId32"/>
    <p:sldId id="649" r:id="rId33"/>
    <p:sldId id="651" r:id="rId34"/>
    <p:sldId id="662" r:id="rId35"/>
    <p:sldId id="610" r:id="rId36"/>
    <p:sldId id="611" r:id="rId37"/>
    <p:sldId id="612" r:id="rId38"/>
    <p:sldId id="613" r:id="rId39"/>
    <p:sldId id="614" r:id="rId40"/>
    <p:sldId id="615" r:id="rId41"/>
    <p:sldId id="638" r:id="rId42"/>
    <p:sldId id="393" r:id="rId43"/>
    <p:sldId id="703" r:id="rId44"/>
    <p:sldId id="765" r:id="rId45"/>
    <p:sldId id="766" r:id="rId46"/>
  </p:sldIdLst>
  <p:sldSz cx="9144000" cy="5143500" type="screen16x9"/>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084" userDrawn="1">
          <p15:clr>
            <a:srgbClr val="A4A3A4"/>
          </p15:clr>
        </p15:guide>
        <p15:guide id="2" orient="horz" pos="564" userDrawn="1">
          <p15:clr>
            <a:srgbClr val="A4A3A4"/>
          </p15:clr>
        </p15:guide>
        <p15:guide id="3" pos="264" userDrawn="1">
          <p15:clr>
            <a:srgbClr val="A4A3A4"/>
          </p15:clr>
        </p15:guide>
        <p15:guide id="4" pos="5640" userDrawn="1">
          <p15:clr>
            <a:srgbClr val="A4A3A4"/>
          </p15:clr>
        </p15:guide>
        <p15:guide id="5" pos="96" userDrawn="1">
          <p15:clr>
            <a:srgbClr val="A4A3A4"/>
          </p15:clr>
        </p15:guide>
        <p15:guide id="6" pos="336" userDrawn="1">
          <p15:clr>
            <a:srgbClr val="A4A3A4"/>
          </p15:clr>
        </p15:guide>
        <p15:guide id="7" pos="1344" userDrawn="1">
          <p15:clr>
            <a:srgbClr val="A4A3A4"/>
          </p15:clr>
        </p15:guide>
        <p15:guide id="8" pos="5568" userDrawn="1">
          <p15:clr>
            <a:srgbClr val="A4A3A4"/>
          </p15:clr>
        </p15:guide>
        <p15:guide id="9" orient="horz" pos="660" userDrawn="1">
          <p15:clr>
            <a:srgbClr val="A4A3A4"/>
          </p15:clr>
        </p15:guide>
        <p15:guide id="10" orient="horz" pos="948" userDrawn="1">
          <p15:clr>
            <a:srgbClr val="A4A3A4"/>
          </p15:clr>
        </p15:guide>
      </p15:sldGuideLst>
    </p:ext>
    <p:ext uri="{2D200454-40CA-4A62-9FC3-DE9A4176ACB9}">
      <p15:notesGuideLst xmlns:p15="http://schemas.microsoft.com/office/powerpoint/2012/main">
        <p15:guide id="1" orient="horz" pos="2220" userDrawn="1">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s, Bhaswati" initials="DB" lastIdx="6" clrIdx="0">
    <p:extLst>
      <p:ext uri="{19B8F6BF-5375-455C-9EA6-DF929625EA0E}">
        <p15:presenceInfo xmlns:p15="http://schemas.microsoft.com/office/powerpoint/2012/main" userId="S-1-5-21-238447276-1040861923-1850952788-1139909" providerId="AD"/>
      </p:ext>
    </p:extLst>
  </p:cmAuthor>
  <p:cmAuthor id="2" name="Sharma, Deepti" initials="SD" lastIdx="9" clrIdx="1">
    <p:extLst>
      <p:ext uri="{19B8F6BF-5375-455C-9EA6-DF929625EA0E}">
        <p15:presenceInfo xmlns:p15="http://schemas.microsoft.com/office/powerpoint/2012/main" userId="S-1-5-21-238447276-1040861923-1850952788-1647023" providerId="AD"/>
      </p:ext>
    </p:extLst>
  </p:cmAuthor>
  <p:cmAuthor id="3" name="Tigga, Jenny J" initials="TJJ" lastIdx="6" clrIdx="2">
    <p:extLst>
      <p:ext uri="{19B8F6BF-5375-455C-9EA6-DF929625EA0E}">
        <p15:presenceInfo xmlns:p15="http://schemas.microsoft.com/office/powerpoint/2012/main" userId="S-1-5-21-238447276-1040861923-1850952788-2385275" providerId="AD"/>
      </p:ext>
    </p:extLst>
  </p:cmAuthor>
  <p:cmAuthor id="4" name="Das, Bhaswati" initials="DB [2]" lastIdx="1" clrIdx="3">
    <p:extLst>
      <p:ext uri="{19B8F6BF-5375-455C-9EA6-DF929625EA0E}">
        <p15:presenceInfo xmlns:p15="http://schemas.microsoft.com/office/powerpoint/2012/main" userId="S::bhdas@deloitte.com::a3c482a8-74c1-41ea-9e1b-3d78d7070e4c" providerId="AD"/>
      </p:ext>
    </p:extLst>
  </p:cmAuthor>
  <p:cmAuthor id="5" name="Deloitte" initials="Deloitte" lastIdx="14" clrIdx="4">
    <p:extLst>
      <p:ext uri="{19B8F6BF-5375-455C-9EA6-DF929625EA0E}">
        <p15:presenceInfo xmlns:p15="http://schemas.microsoft.com/office/powerpoint/2012/main" userId="Deloi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5E6A71"/>
    <a:srgbClr val="5E6A67"/>
    <a:srgbClr val="C60C30"/>
    <a:srgbClr val="2F5055"/>
    <a:srgbClr val="3F6B72"/>
    <a:srgbClr val="4F868E"/>
    <a:srgbClr val="5E6A33"/>
    <a:srgbClr val="B67233"/>
    <a:srgbClr val="564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3" autoAdjust="0"/>
    <p:restoredTop sz="61269" autoAdjust="0"/>
  </p:normalViewPr>
  <p:slideViewPr>
    <p:cSldViewPr snapToGrid="0">
      <p:cViewPr varScale="1">
        <p:scale>
          <a:sx n="54" d="100"/>
          <a:sy n="54" d="100"/>
        </p:scale>
        <p:origin x="1396" y="36"/>
      </p:cViewPr>
      <p:guideLst>
        <p:guide orient="horz" pos="3084"/>
        <p:guide orient="horz" pos="564"/>
        <p:guide pos="264"/>
        <p:guide pos="5640"/>
        <p:guide pos="96"/>
        <p:guide pos="336"/>
        <p:guide pos="1344"/>
        <p:guide pos="5568"/>
        <p:guide orient="horz" pos="660"/>
        <p:guide orient="horz" pos="948"/>
      </p:guideLst>
    </p:cSldViewPr>
  </p:slideViewPr>
  <p:outlineViewPr>
    <p:cViewPr>
      <p:scale>
        <a:sx n="33" d="100"/>
        <a:sy n="33" d="100"/>
      </p:scale>
      <p:origin x="0" y="-27774"/>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63" d="100"/>
          <a:sy n="63" d="100"/>
        </p:scale>
        <p:origin x="372" y="36"/>
      </p:cViewPr>
      <p:guideLst>
        <p:guide orient="horz" pos="222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3886200" y="0"/>
            <a:ext cx="437673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8277225" y="0"/>
            <a:ext cx="10175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516AA1B2-11A1-4751-823D-3CA2E78EF76A}" type="datetime1">
              <a:rPr lang="en-US"/>
              <a:pPr>
                <a:defRPr/>
              </a:pPr>
              <a:t>12/15/2020</a:t>
            </a:fld>
            <a:endParaRPr lang="en-US" dirty="0"/>
          </a:p>
        </p:txBody>
      </p:sp>
      <p:sp>
        <p:nvSpPr>
          <p:cNvPr id="55300" name="Rectangle 4"/>
          <p:cNvSpPr>
            <a:spLocks noGrp="1" noChangeArrowheads="1"/>
          </p:cNvSpPr>
          <p:nvPr>
            <p:ph type="ftr" sz="quarter" idx="2"/>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dirty="0"/>
              <a:t>Template-Primary on 201</a:t>
            </a:r>
          </a:p>
        </p:txBody>
      </p:sp>
      <p:sp>
        <p:nvSpPr>
          <p:cNvPr id="55301"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0DE92551-6C01-4D60-B44F-EB7A2A053066}" type="slidenum">
              <a:rPr lang="en-US" altLang="en-US"/>
              <a:pPr>
                <a:defRPr/>
              </a:pPr>
              <a:t>‹#›</a:t>
            </a:fld>
            <a:endParaRPr lang="en-US" altLang="en-US" dirty="0"/>
          </a:p>
        </p:txBody>
      </p:sp>
      <p:sp>
        <p:nvSpPr>
          <p:cNvPr id="2" name="TextBox 1"/>
          <p:cNvSpPr txBox="1"/>
          <p:nvPr/>
        </p:nvSpPr>
        <p:spPr>
          <a:xfrm>
            <a:off x="0" y="7938"/>
            <a:ext cx="3757613" cy="277812"/>
          </a:xfrm>
          <a:prstGeom prst="rect">
            <a:avLst/>
          </a:prstGeom>
          <a:noFill/>
        </p:spPr>
        <p:txBody>
          <a:bodyPr lIns="91650" tIns="45825" rIns="91650" bIns="45825">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1660245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5265738" y="0"/>
            <a:ext cx="4029075"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6348C59E-845C-4272-8F1F-F0C339E4E144}" type="datetime1">
              <a:rPr lang="en-US"/>
              <a:pPr>
                <a:defRPr/>
              </a:pPr>
              <a:t>12/15/2020</a:t>
            </a:fld>
            <a:endParaRPr lang="en-US" dirty="0"/>
          </a:p>
        </p:txBody>
      </p:sp>
      <p:sp>
        <p:nvSpPr>
          <p:cNvPr id="4100" name="Rectangle 4"/>
          <p:cNvSpPr>
            <a:spLocks noGrp="1" noRot="1" noChangeAspect="1" noChangeArrowheads="1" noTextEdit="1"/>
          </p:cNvSpPr>
          <p:nvPr>
            <p:ph type="sldImg" idx="2"/>
          </p:nvPr>
        </p:nvSpPr>
        <p:spPr bwMode="auto">
          <a:xfrm>
            <a:off x="2314575" y="527050"/>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30275" y="3330575"/>
            <a:ext cx="7435850" cy="3152775"/>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dirty="0"/>
              <a:t>Template-Primary on 201</a:t>
            </a:r>
          </a:p>
        </p:txBody>
      </p:sp>
      <p:sp>
        <p:nvSpPr>
          <p:cNvPr id="12295"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811516F0-0E1A-47EA-B2F1-E31F66C568BB}" type="slidenum">
              <a:rPr lang="en-US" altLang="en-US"/>
              <a:pPr>
                <a:defRPr/>
              </a:pPr>
              <a:t>‹#›</a:t>
            </a:fld>
            <a:endParaRPr lang="en-US" altLang="en-US" dirty="0"/>
          </a:p>
        </p:txBody>
      </p:sp>
    </p:spTree>
    <p:extLst>
      <p:ext uri="{BB962C8B-B14F-4D97-AF65-F5344CB8AC3E}">
        <p14:creationId xmlns:p14="http://schemas.microsoft.com/office/powerpoint/2010/main" val="105876043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B050"/>
              </a:solidFill>
            </a:endParaRPr>
          </a:p>
        </p:txBody>
      </p:sp>
      <p:sp>
        <p:nvSpPr>
          <p:cNvPr id="4" name="Date Placeholder 3"/>
          <p:cNvSpPr>
            <a:spLocks noGrp="1"/>
          </p:cNvSpPr>
          <p:nvPr>
            <p:ph type="dt" idx="10"/>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11"/>
          </p:nvPr>
        </p:nvSpPr>
        <p:spPr/>
        <p:txBody>
          <a:bodyPr/>
          <a:lstStyle/>
          <a:p>
            <a:pPr>
              <a:defRPr/>
            </a:pPr>
            <a:r>
              <a:rPr lang="en-US" dirty="0"/>
              <a:t>Template-Primary on 201</a:t>
            </a:r>
          </a:p>
        </p:txBody>
      </p:sp>
      <p:sp>
        <p:nvSpPr>
          <p:cNvPr id="6" name="Slide Number Placeholder 5"/>
          <p:cNvSpPr>
            <a:spLocks noGrp="1"/>
          </p:cNvSpPr>
          <p:nvPr>
            <p:ph type="sldNum" sz="quarter" idx="12"/>
          </p:nvPr>
        </p:nvSpPr>
        <p:spPr/>
        <p:txBody>
          <a:bodyPr/>
          <a:lstStyle/>
          <a:p>
            <a:pPr>
              <a:defRPr/>
            </a:pPr>
            <a:fld id="{811516F0-0E1A-47EA-B2F1-E31F66C568BB}" type="slidenum">
              <a:rPr lang="en-US" altLang="en-US" smtClean="0"/>
              <a:pPr>
                <a:defRPr/>
              </a:pPr>
              <a:t>1</a:t>
            </a:fld>
            <a:endParaRPr lang="en-US" altLang="en-US" dirty="0"/>
          </a:p>
        </p:txBody>
      </p:sp>
    </p:spTree>
    <p:extLst>
      <p:ext uri="{BB962C8B-B14F-4D97-AF65-F5344CB8AC3E}">
        <p14:creationId xmlns:p14="http://schemas.microsoft.com/office/powerpoint/2010/main" val="300094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10</a:t>
            </a:fld>
            <a:endParaRPr lang="en-US" altLang="en-US" dirty="0"/>
          </a:p>
        </p:txBody>
      </p:sp>
    </p:spTree>
    <p:extLst>
      <p:ext uri="{BB962C8B-B14F-4D97-AF65-F5344CB8AC3E}">
        <p14:creationId xmlns:p14="http://schemas.microsoft.com/office/powerpoint/2010/main" val="161436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796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12</a:t>
            </a:fld>
            <a:endParaRPr lang="en-US" altLang="en-US" dirty="0"/>
          </a:p>
        </p:txBody>
      </p:sp>
    </p:spTree>
    <p:extLst>
      <p:ext uri="{BB962C8B-B14F-4D97-AF65-F5344CB8AC3E}">
        <p14:creationId xmlns:p14="http://schemas.microsoft.com/office/powerpoint/2010/main" val="137033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13</a:t>
            </a:fld>
            <a:endParaRPr lang="en-US" altLang="en-US" dirty="0"/>
          </a:p>
        </p:txBody>
      </p:sp>
    </p:spTree>
    <p:extLst>
      <p:ext uri="{BB962C8B-B14F-4D97-AF65-F5344CB8AC3E}">
        <p14:creationId xmlns:p14="http://schemas.microsoft.com/office/powerpoint/2010/main" val="9627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14</a:t>
            </a:fld>
            <a:endParaRPr lang="en-US" altLang="en-US" dirty="0"/>
          </a:p>
        </p:txBody>
      </p:sp>
    </p:spTree>
    <p:extLst>
      <p:ext uri="{BB962C8B-B14F-4D97-AF65-F5344CB8AC3E}">
        <p14:creationId xmlns:p14="http://schemas.microsoft.com/office/powerpoint/2010/main" val="322469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435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320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17</a:t>
            </a:fld>
            <a:endParaRPr lang="en-US" altLang="en-US" dirty="0"/>
          </a:p>
        </p:txBody>
      </p:sp>
    </p:spTree>
    <p:extLst>
      <p:ext uri="{BB962C8B-B14F-4D97-AF65-F5344CB8AC3E}">
        <p14:creationId xmlns:p14="http://schemas.microsoft.com/office/powerpoint/2010/main" val="113646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1403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19</a:t>
            </a:fld>
            <a:endParaRPr lang="en-US" altLang="en-US" dirty="0"/>
          </a:p>
        </p:txBody>
      </p:sp>
    </p:spTree>
    <p:extLst>
      <p:ext uri="{BB962C8B-B14F-4D97-AF65-F5344CB8AC3E}">
        <p14:creationId xmlns:p14="http://schemas.microsoft.com/office/powerpoint/2010/main" val="45718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a:t>
            </a:fld>
            <a:endParaRPr lang="en-US" altLang="en-US" dirty="0"/>
          </a:p>
        </p:txBody>
      </p:sp>
    </p:spTree>
    <p:extLst>
      <p:ext uri="{BB962C8B-B14F-4D97-AF65-F5344CB8AC3E}">
        <p14:creationId xmlns:p14="http://schemas.microsoft.com/office/powerpoint/2010/main" val="3557697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20</a:t>
            </a:fld>
            <a:endParaRPr lang="en-US" altLang="en-US" dirty="0"/>
          </a:p>
        </p:txBody>
      </p:sp>
    </p:spTree>
    <p:extLst>
      <p:ext uri="{BB962C8B-B14F-4D97-AF65-F5344CB8AC3E}">
        <p14:creationId xmlns:p14="http://schemas.microsoft.com/office/powerpoint/2010/main" val="2974407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21</a:t>
            </a:fld>
            <a:endParaRPr lang="en-US" altLang="en-US" dirty="0"/>
          </a:p>
        </p:txBody>
      </p:sp>
    </p:spTree>
    <p:extLst>
      <p:ext uri="{BB962C8B-B14F-4D97-AF65-F5344CB8AC3E}">
        <p14:creationId xmlns:p14="http://schemas.microsoft.com/office/powerpoint/2010/main" val="1324908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22</a:t>
            </a:fld>
            <a:endParaRPr lang="en-US" altLang="en-US" dirty="0"/>
          </a:p>
        </p:txBody>
      </p:sp>
    </p:spTree>
    <p:extLst>
      <p:ext uri="{BB962C8B-B14F-4D97-AF65-F5344CB8AC3E}">
        <p14:creationId xmlns:p14="http://schemas.microsoft.com/office/powerpoint/2010/main" val="3688361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23</a:t>
            </a:fld>
            <a:endParaRPr lang="en-US" altLang="en-US" dirty="0"/>
          </a:p>
        </p:txBody>
      </p:sp>
    </p:spTree>
    <p:extLst>
      <p:ext uri="{BB962C8B-B14F-4D97-AF65-F5344CB8AC3E}">
        <p14:creationId xmlns:p14="http://schemas.microsoft.com/office/powerpoint/2010/main" val="2070421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3855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25</a:t>
            </a:fld>
            <a:endParaRPr lang="en-US" altLang="en-US" dirty="0"/>
          </a:p>
        </p:txBody>
      </p:sp>
    </p:spTree>
    <p:extLst>
      <p:ext uri="{BB962C8B-B14F-4D97-AF65-F5344CB8AC3E}">
        <p14:creationId xmlns:p14="http://schemas.microsoft.com/office/powerpoint/2010/main" val="203909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26</a:t>
            </a:fld>
            <a:endParaRPr lang="en-US" altLang="en-US"/>
          </a:p>
        </p:txBody>
      </p:sp>
    </p:spTree>
    <p:extLst>
      <p:ext uri="{BB962C8B-B14F-4D97-AF65-F5344CB8AC3E}">
        <p14:creationId xmlns:p14="http://schemas.microsoft.com/office/powerpoint/2010/main" val="1329325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27</a:t>
            </a:fld>
            <a:endParaRPr lang="en-US" altLang="en-US" dirty="0"/>
          </a:p>
        </p:txBody>
      </p:sp>
    </p:spTree>
    <p:extLst>
      <p:ext uri="{BB962C8B-B14F-4D97-AF65-F5344CB8AC3E}">
        <p14:creationId xmlns:p14="http://schemas.microsoft.com/office/powerpoint/2010/main" val="3958923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28</a:t>
            </a:fld>
            <a:endParaRPr lang="en-US" altLang="en-US" dirty="0"/>
          </a:p>
        </p:txBody>
      </p:sp>
    </p:spTree>
    <p:extLst>
      <p:ext uri="{BB962C8B-B14F-4D97-AF65-F5344CB8AC3E}">
        <p14:creationId xmlns:p14="http://schemas.microsoft.com/office/powerpoint/2010/main" val="1215426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29</a:t>
            </a:fld>
            <a:endParaRPr lang="en-US" altLang="en-US" dirty="0"/>
          </a:p>
        </p:txBody>
      </p:sp>
    </p:spTree>
    <p:extLst>
      <p:ext uri="{BB962C8B-B14F-4D97-AF65-F5344CB8AC3E}">
        <p14:creationId xmlns:p14="http://schemas.microsoft.com/office/powerpoint/2010/main" val="357772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a:t>
            </a:fld>
            <a:endParaRPr lang="en-US" altLang="en-US" dirty="0"/>
          </a:p>
        </p:txBody>
      </p:sp>
    </p:spTree>
    <p:extLst>
      <p:ext uri="{BB962C8B-B14F-4D97-AF65-F5344CB8AC3E}">
        <p14:creationId xmlns:p14="http://schemas.microsoft.com/office/powerpoint/2010/main" val="4209540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30</a:t>
            </a:fld>
            <a:endParaRPr lang="en-US" altLang="en-US" dirty="0"/>
          </a:p>
        </p:txBody>
      </p:sp>
    </p:spTree>
    <p:extLst>
      <p:ext uri="{BB962C8B-B14F-4D97-AF65-F5344CB8AC3E}">
        <p14:creationId xmlns:p14="http://schemas.microsoft.com/office/powerpoint/2010/main" val="3468167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31</a:t>
            </a:fld>
            <a:endParaRPr lang="en-US" altLang="en-US" dirty="0"/>
          </a:p>
        </p:txBody>
      </p:sp>
    </p:spTree>
    <p:extLst>
      <p:ext uri="{BB962C8B-B14F-4D97-AF65-F5344CB8AC3E}">
        <p14:creationId xmlns:p14="http://schemas.microsoft.com/office/powerpoint/2010/main" val="1698236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32</a:t>
            </a:fld>
            <a:endParaRPr lang="en-US" altLang="en-US" dirty="0"/>
          </a:p>
        </p:txBody>
      </p:sp>
    </p:spTree>
    <p:extLst>
      <p:ext uri="{BB962C8B-B14F-4D97-AF65-F5344CB8AC3E}">
        <p14:creationId xmlns:p14="http://schemas.microsoft.com/office/powerpoint/2010/main" val="353567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33</a:t>
            </a:fld>
            <a:endParaRPr lang="en-US" altLang="en-US" dirty="0"/>
          </a:p>
        </p:txBody>
      </p:sp>
    </p:spTree>
    <p:extLst>
      <p:ext uri="{BB962C8B-B14F-4D97-AF65-F5344CB8AC3E}">
        <p14:creationId xmlns:p14="http://schemas.microsoft.com/office/powerpoint/2010/main" val="845822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34</a:t>
            </a:fld>
            <a:endParaRPr lang="en-US" altLang="en-US" dirty="0"/>
          </a:p>
        </p:txBody>
      </p:sp>
    </p:spTree>
    <p:extLst>
      <p:ext uri="{BB962C8B-B14F-4D97-AF65-F5344CB8AC3E}">
        <p14:creationId xmlns:p14="http://schemas.microsoft.com/office/powerpoint/2010/main" val="273860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35</a:t>
            </a:fld>
            <a:endParaRPr lang="en-US" altLang="en-US" dirty="0"/>
          </a:p>
        </p:txBody>
      </p:sp>
    </p:spTree>
    <p:extLst>
      <p:ext uri="{BB962C8B-B14F-4D97-AF65-F5344CB8AC3E}">
        <p14:creationId xmlns:p14="http://schemas.microsoft.com/office/powerpoint/2010/main" val="2463087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36</a:t>
            </a:fld>
            <a:endParaRPr lang="en-US" altLang="en-US" dirty="0"/>
          </a:p>
        </p:txBody>
      </p:sp>
    </p:spTree>
    <p:extLst>
      <p:ext uri="{BB962C8B-B14F-4D97-AF65-F5344CB8AC3E}">
        <p14:creationId xmlns:p14="http://schemas.microsoft.com/office/powerpoint/2010/main" val="2242955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820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157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a:t>
            </a:fld>
            <a:endParaRPr lang="en-US" altLang="en-US" dirty="0"/>
          </a:p>
        </p:txBody>
      </p:sp>
    </p:spTree>
    <p:extLst>
      <p:ext uri="{BB962C8B-B14F-4D97-AF65-F5344CB8AC3E}">
        <p14:creationId xmlns:p14="http://schemas.microsoft.com/office/powerpoint/2010/main" val="323311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a:t>
            </a:fld>
            <a:endParaRPr lang="en-US" altLang="en-US" dirty="0"/>
          </a:p>
        </p:txBody>
      </p:sp>
    </p:spTree>
    <p:extLst>
      <p:ext uri="{BB962C8B-B14F-4D97-AF65-F5344CB8AC3E}">
        <p14:creationId xmlns:p14="http://schemas.microsoft.com/office/powerpoint/2010/main" val="2515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52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a:t>
            </a:fld>
            <a:endParaRPr lang="en-US" altLang="en-US" dirty="0"/>
          </a:p>
        </p:txBody>
      </p:sp>
    </p:spTree>
    <p:extLst>
      <p:ext uri="{BB962C8B-B14F-4D97-AF65-F5344CB8AC3E}">
        <p14:creationId xmlns:p14="http://schemas.microsoft.com/office/powerpoint/2010/main" val="19014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2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9</a:t>
            </a:fld>
            <a:endParaRPr lang="en-US" altLang="en-US" dirty="0"/>
          </a:p>
        </p:txBody>
      </p:sp>
    </p:spTree>
    <p:extLst>
      <p:ext uri="{BB962C8B-B14F-4D97-AF65-F5344CB8AC3E}">
        <p14:creationId xmlns:p14="http://schemas.microsoft.com/office/powerpoint/2010/main" val="2483342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1719322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28614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18619222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1043114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8634630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1652282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681191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808103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55002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26114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794228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420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09682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32606372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2798381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425289076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51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55601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415418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3445701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04679672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9459159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12476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30077592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63243970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26777234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368935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1225860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8052625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904103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36149392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1831613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A0CBA-909D-4A0E-AF10-CDF4BFF8A523}"/>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C9F7B21-F744-4B6F-8528-4DA914B99C6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965536B3-D191-4FAD-BCA7-2210D99D455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6" name="Text Placeholder 59">
            <a:extLst>
              <a:ext uri="{FF2B5EF4-FFF2-40B4-BE49-F238E27FC236}">
                <a16:creationId xmlns:a16="http://schemas.microsoft.com/office/drawing/2014/main" id="{2A6EED3D-5091-4FF8-AF90-B4F440348A81}"/>
              </a:ext>
            </a:extLst>
          </p:cNvPr>
          <p:cNvSpPr>
            <a:spLocks noGrp="1"/>
          </p:cNvSpPr>
          <p:nvPr>
            <p:ph type="body" sz="quarter" idx="13"/>
          </p:nvPr>
        </p:nvSpPr>
        <p:spPr>
          <a:xfrm>
            <a:off x="510986" y="3231167"/>
            <a:ext cx="1428831" cy="374461"/>
          </a:xfrm>
        </p:spPr>
        <p:txBody>
          <a:bodyPr/>
          <a:lstStyle/>
          <a:p>
            <a:pPr>
              <a:buNone/>
            </a:pPr>
            <a:r>
              <a:rPr lang="en-US" sz="2400" b="1" kern="1200" dirty="0"/>
              <a:t>Silence cell phones </a:t>
            </a:r>
          </a:p>
        </p:txBody>
      </p:sp>
      <p:sp>
        <p:nvSpPr>
          <p:cNvPr id="7" name="Text Placeholder 60">
            <a:extLst>
              <a:ext uri="{FF2B5EF4-FFF2-40B4-BE49-F238E27FC236}">
                <a16:creationId xmlns:a16="http://schemas.microsoft.com/office/drawing/2014/main" id="{8B219C28-BEA2-42F1-ADF7-A405154E8EA3}"/>
              </a:ext>
            </a:extLst>
          </p:cNvPr>
          <p:cNvSpPr>
            <a:spLocks noGrp="1"/>
          </p:cNvSpPr>
          <p:nvPr>
            <p:ph type="body" sz="quarter" idx="14"/>
          </p:nvPr>
        </p:nvSpPr>
        <p:spPr>
          <a:xfrm>
            <a:off x="2209073" y="3231168"/>
            <a:ext cx="2395831" cy="656590"/>
          </a:xfrm>
        </p:spPr>
        <p:txBody>
          <a:bodyPr/>
          <a:lstStyle/>
          <a:p>
            <a:pPr algn="ctr">
              <a:buNone/>
            </a:pPr>
            <a:r>
              <a:rPr lang="en-US" sz="2400" b="1" kern="1200" dirty="0"/>
              <a:t>Avoid side conversations</a:t>
            </a:r>
          </a:p>
        </p:txBody>
      </p:sp>
      <p:sp>
        <p:nvSpPr>
          <p:cNvPr id="8" name="Text Placeholder 61">
            <a:extLst>
              <a:ext uri="{FF2B5EF4-FFF2-40B4-BE49-F238E27FC236}">
                <a16:creationId xmlns:a16="http://schemas.microsoft.com/office/drawing/2014/main" id="{52A61489-3402-47AB-887B-832B67BC552C}"/>
              </a:ext>
            </a:extLst>
          </p:cNvPr>
          <p:cNvSpPr>
            <a:spLocks noGrp="1"/>
          </p:cNvSpPr>
          <p:nvPr>
            <p:ph type="body" sz="quarter" idx="15"/>
          </p:nvPr>
        </p:nvSpPr>
        <p:spPr>
          <a:xfrm>
            <a:off x="4773276" y="3231168"/>
            <a:ext cx="2065881" cy="656590"/>
          </a:xfrm>
        </p:spPr>
        <p:txBody>
          <a:bodyPr/>
          <a:lstStyle/>
          <a:p>
            <a:pPr algn="ctr">
              <a:buNone/>
            </a:pPr>
            <a:r>
              <a:rPr lang="en-US" sz="2400" b="1" kern="1200" dirty="0"/>
              <a:t>Ask questions</a:t>
            </a:r>
          </a:p>
        </p:txBody>
      </p:sp>
      <p:sp>
        <p:nvSpPr>
          <p:cNvPr id="9" name="Text Placeholder 62">
            <a:extLst>
              <a:ext uri="{FF2B5EF4-FFF2-40B4-BE49-F238E27FC236}">
                <a16:creationId xmlns:a16="http://schemas.microsoft.com/office/drawing/2014/main" id="{BF4B35C5-3A98-4CB7-AF70-D10B1013C3B1}"/>
              </a:ext>
            </a:extLst>
          </p:cNvPr>
          <p:cNvSpPr>
            <a:spLocks noGrp="1"/>
          </p:cNvSpPr>
          <p:nvPr>
            <p:ph type="body" sz="quarter" idx="16"/>
          </p:nvPr>
        </p:nvSpPr>
        <p:spPr>
          <a:xfrm>
            <a:off x="6944122" y="3231168"/>
            <a:ext cx="1809348" cy="374461"/>
          </a:xfrm>
        </p:spPr>
        <p:txBody>
          <a:bodyPr/>
          <a:lstStyle/>
          <a:p>
            <a:pPr>
              <a:buNone/>
            </a:pPr>
            <a:r>
              <a:rPr lang="en-US" sz="2400" b="1" kern="1200" dirty="0"/>
              <a:t>Email during breaks</a:t>
            </a:r>
          </a:p>
        </p:txBody>
      </p:sp>
      <p:grpSp>
        <p:nvGrpSpPr>
          <p:cNvPr id="10" name="Group 9" descr="2 people's heads in a circle with horizontal line indicating the no signal">
            <a:extLst>
              <a:ext uri="{FF2B5EF4-FFF2-40B4-BE49-F238E27FC236}">
                <a16:creationId xmlns:a16="http://schemas.microsoft.com/office/drawing/2014/main" id="{A0D1B92A-4674-48AB-A497-DA6A166D1C75}"/>
              </a:ext>
              <a:ext uri="{C183D7F6-B498-43B3-948B-1728B52AA6E4}">
                <adec:decorative xmlns:adec="http://schemas.microsoft.com/office/drawing/2017/decorative" val="0"/>
              </a:ext>
            </a:extLst>
          </p:cNvPr>
          <p:cNvGrpSpPr/>
          <p:nvPr userDrawn="1"/>
        </p:nvGrpSpPr>
        <p:grpSpPr>
          <a:xfrm>
            <a:off x="2782792" y="1468116"/>
            <a:ext cx="1453984" cy="1453984"/>
            <a:chOff x="2958149" y="1450492"/>
            <a:chExt cx="1453984" cy="1453984"/>
          </a:xfrm>
        </p:grpSpPr>
        <p:grpSp>
          <p:nvGrpSpPr>
            <p:cNvPr id="11" name="Group 749">
              <a:extLst>
                <a:ext uri="{FF2B5EF4-FFF2-40B4-BE49-F238E27FC236}">
                  <a16:creationId xmlns:a16="http://schemas.microsoft.com/office/drawing/2014/main" id="{04FD9541-709A-4987-9DB7-363143B0723D}"/>
                </a:ext>
              </a:extLst>
            </p:cNvPr>
            <p:cNvGrpSpPr>
              <a:grpSpLocks noChangeAspect="1"/>
            </p:cNvGrpSpPr>
            <p:nvPr/>
          </p:nvGrpSpPr>
          <p:grpSpPr bwMode="auto">
            <a:xfrm>
              <a:off x="2958149" y="1450492"/>
              <a:ext cx="1453984" cy="1453984"/>
              <a:chOff x="3520" y="2686"/>
              <a:chExt cx="340" cy="340"/>
            </a:xfrm>
            <a:solidFill>
              <a:srgbClr val="5E6A67"/>
            </a:solidFill>
          </p:grpSpPr>
          <p:sp>
            <p:nvSpPr>
              <p:cNvPr id="13" name="Freeform 750">
                <a:extLst>
                  <a:ext uri="{FF2B5EF4-FFF2-40B4-BE49-F238E27FC236}">
                    <a16:creationId xmlns:a16="http://schemas.microsoft.com/office/drawing/2014/main" id="{F189FC39-1988-46F3-8A2B-E8CBAD0A8FED}"/>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Freeform 751">
                <a:extLst>
                  <a:ext uri="{FF2B5EF4-FFF2-40B4-BE49-F238E27FC236}">
                    <a16:creationId xmlns:a16="http://schemas.microsoft.com/office/drawing/2014/main" id="{289ADFFC-188D-4A2E-8632-D4A06C26FE55}"/>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752">
                <a:extLst>
                  <a:ext uri="{FF2B5EF4-FFF2-40B4-BE49-F238E27FC236}">
                    <a16:creationId xmlns:a16="http://schemas.microsoft.com/office/drawing/2014/main" id="{E7FCF499-E7FA-424A-8144-94AEA21C7931}"/>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cxnSp>
          <p:nvCxnSpPr>
            <p:cNvPr id="12" name="Straight Connector 11">
              <a:extLst>
                <a:ext uri="{FF2B5EF4-FFF2-40B4-BE49-F238E27FC236}">
                  <a16:creationId xmlns:a16="http://schemas.microsoft.com/office/drawing/2014/main" id="{84ADE6AE-686B-4319-8B5A-C6BA65216E2E}"/>
                </a:ext>
              </a:extLst>
            </p:cNvPr>
            <p:cNvCxnSpPr/>
            <p:nvPr/>
          </p:nvCxnSpPr>
          <p:spPr>
            <a:xfrm flipV="1">
              <a:off x="3242302" y="1608888"/>
              <a:ext cx="855847" cy="1108953"/>
            </a:xfrm>
            <a:prstGeom prst="line">
              <a:avLst/>
            </a:prstGeom>
            <a:solidFill>
              <a:schemeClr val="accent3"/>
            </a:solidFill>
            <a:ln w="57150">
              <a:solidFill>
                <a:srgbClr val="5E6A67"/>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487" descr="a question mark in a circle ">
            <a:extLst>
              <a:ext uri="{FF2B5EF4-FFF2-40B4-BE49-F238E27FC236}">
                <a16:creationId xmlns:a16="http://schemas.microsoft.com/office/drawing/2014/main" id="{036DF2F5-06B9-498E-AB83-DF49E9D08FFB}"/>
              </a:ext>
              <a:ext uri="{C183D7F6-B498-43B3-948B-1728B52AA6E4}">
                <adec:decorative xmlns:adec="http://schemas.microsoft.com/office/drawing/2017/decorative" val="0"/>
              </a:ext>
            </a:extLst>
          </p:cNvPr>
          <p:cNvGrpSpPr>
            <a:grpSpLocks noChangeAspect="1"/>
          </p:cNvGrpSpPr>
          <p:nvPr userDrawn="1"/>
        </p:nvGrpSpPr>
        <p:grpSpPr bwMode="auto">
          <a:xfrm>
            <a:off x="5098246" y="1468116"/>
            <a:ext cx="1428831" cy="1428831"/>
            <a:chOff x="6566" y="1944"/>
            <a:chExt cx="341" cy="341"/>
          </a:xfrm>
          <a:solidFill>
            <a:srgbClr val="5E6A67"/>
          </a:solidFill>
        </p:grpSpPr>
        <p:sp>
          <p:nvSpPr>
            <p:cNvPr id="17" name="Freeform 488">
              <a:extLst>
                <a:ext uri="{FF2B5EF4-FFF2-40B4-BE49-F238E27FC236}">
                  <a16:creationId xmlns:a16="http://schemas.microsoft.com/office/drawing/2014/main" id="{B6000266-B346-48E3-955D-D0C179B76232}"/>
                </a:ext>
              </a:extLst>
            </p:cNvPr>
            <p:cNvSpPr>
              <a:spLocks noEditPoints="1"/>
            </p:cNvSpPr>
            <p:nvPr/>
          </p:nvSpPr>
          <p:spPr bwMode="auto">
            <a:xfrm>
              <a:off x="6566" y="1944"/>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Freeform 489">
              <a:extLst>
                <a:ext uri="{FF2B5EF4-FFF2-40B4-BE49-F238E27FC236}">
                  <a16:creationId xmlns:a16="http://schemas.microsoft.com/office/drawing/2014/main" id="{6C61916B-C1B0-410F-BFCF-DE670B7B3B43}"/>
                </a:ext>
              </a:extLst>
            </p:cNvPr>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Freeform 490">
              <a:extLst>
                <a:ext uri="{FF2B5EF4-FFF2-40B4-BE49-F238E27FC236}">
                  <a16:creationId xmlns:a16="http://schemas.microsoft.com/office/drawing/2014/main" id="{95DDA2AE-C757-4883-BA96-35AE3029BF85}"/>
                </a:ext>
              </a:extLst>
            </p:cNvPr>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0" name="Group 713" descr="an envelope in a circle">
            <a:extLst>
              <a:ext uri="{FF2B5EF4-FFF2-40B4-BE49-F238E27FC236}">
                <a16:creationId xmlns:a16="http://schemas.microsoft.com/office/drawing/2014/main" id="{6BA9BAF3-3198-400B-B2B1-476C06A2FBF2}"/>
              </a:ext>
              <a:ext uri="{C183D7F6-B498-43B3-948B-1728B52AA6E4}">
                <adec:decorative xmlns:adec="http://schemas.microsoft.com/office/drawing/2017/decorative" val="0"/>
              </a:ext>
            </a:extLst>
          </p:cNvPr>
          <p:cNvGrpSpPr>
            <a:grpSpLocks noChangeAspect="1"/>
          </p:cNvGrpSpPr>
          <p:nvPr userDrawn="1"/>
        </p:nvGrpSpPr>
        <p:grpSpPr bwMode="auto">
          <a:xfrm>
            <a:off x="7123807" y="1468116"/>
            <a:ext cx="1428829" cy="1428829"/>
            <a:chOff x="3986" y="3055"/>
            <a:chExt cx="340" cy="340"/>
          </a:xfrm>
          <a:solidFill>
            <a:srgbClr val="5E6A67"/>
          </a:solidFill>
        </p:grpSpPr>
        <p:sp>
          <p:nvSpPr>
            <p:cNvPr id="21" name="Freeform 714">
              <a:extLst>
                <a:ext uri="{FF2B5EF4-FFF2-40B4-BE49-F238E27FC236}">
                  <a16:creationId xmlns:a16="http://schemas.microsoft.com/office/drawing/2014/main" id="{4ABEBAA3-031A-4141-AC93-4360054B2B56}"/>
                </a:ext>
              </a:extLst>
            </p:cNvPr>
            <p:cNvSpPr>
              <a:spLocks noEditPoints="1"/>
            </p:cNvSpPr>
            <p:nvPr/>
          </p:nvSpPr>
          <p:spPr bwMode="auto">
            <a:xfrm>
              <a:off x="3986" y="305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Freeform 715">
              <a:extLst>
                <a:ext uri="{FF2B5EF4-FFF2-40B4-BE49-F238E27FC236}">
                  <a16:creationId xmlns:a16="http://schemas.microsoft.com/office/drawing/2014/main" id="{4153A806-11B5-49E7-85CC-30153F8B2B0B}"/>
                </a:ext>
              </a:extLst>
            </p:cNvPr>
            <p:cNvSpPr>
              <a:spLocks noEditPoints="1"/>
            </p:cNvSpPr>
            <p:nvPr/>
          </p:nvSpPr>
          <p:spPr bwMode="auto">
            <a:xfrm>
              <a:off x="4050" y="3147"/>
              <a:ext cx="212" cy="156"/>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23" name="Picture 22" descr="phone in a circle with horizontal line indicating the no signal">
            <a:extLst>
              <a:ext uri="{FF2B5EF4-FFF2-40B4-BE49-F238E27FC236}">
                <a16:creationId xmlns:a16="http://schemas.microsoft.com/office/drawing/2014/main" id="{EACC6691-A6ED-4CBC-8146-7EF8ABECEA28}"/>
              </a:ext>
              <a:ext uri="{C183D7F6-B498-43B3-948B-1728B52AA6E4}">
                <adec:decorative xmlns:adec="http://schemas.microsoft.com/office/drawing/2017/decorative" val="0"/>
              </a:ext>
            </a:extLst>
          </p:cNvPr>
          <p:cNvPicPr>
            <a:picLocks noChangeAspect="1"/>
          </p:cNvPicPr>
          <p:nvPr userDrawn="1"/>
        </p:nvPicPr>
        <p:blipFill rotWithShape="1">
          <a:blip r:embed="rId2"/>
          <a:srcRect b="39885"/>
          <a:stretch/>
        </p:blipFill>
        <p:spPr>
          <a:xfrm>
            <a:off x="0" y="1468116"/>
            <a:ext cx="2450804" cy="1594241"/>
          </a:xfrm>
          <a:prstGeom prst="rect">
            <a:avLst/>
          </a:prstGeom>
        </p:spPr>
      </p:pic>
      <p:sp>
        <p:nvSpPr>
          <p:cNvPr id="24" name="Title 1">
            <a:extLst>
              <a:ext uri="{FF2B5EF4-FFF2-40B4-BE49-F238E27FC236}">
                <a16:creationId xmlns:a16="http://schemas.microsoft.com/office/drawing/2014/main" id="{585DBF57-9C95-450C-9C2E-7AA2EAD0F4D0}"/>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6866145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81580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A70-2630-4BFE-A76B-04883508D377}"/>
              </a:ext>
            </a:extLst>
          </p:cNvPr>
          <p:cNvSpPr>
            <a:spLocks noGrp="1"/>
          </p:cNvSpPr>
          <p:nvPr>
            <p:ph type="title"/>
          </p:nvPr>
        </p:nvSpPr>
        <p:spPr>
          <a:xfrm>
            <a:off x="241300" y="96317"/>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330C9415-5F7A-4A10-B236-11F68FDCC89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12D90755-F050-4788-99EB-D81BE4F989A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14CCE7A2-FDEF-498B-A863-2D2621E055E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8" name="Text Placeholder 7">
            <a:extLst>
              <a:ext uri="{FF2B5EF4-FFF2-40B4-BE49-F238E27FC236}">
                <a16:creationId xmlns:a16="http://schemas.microsoft.com/office/drawing/2014/main" id="{BB402DF8-AA03-4594-8391-33256FC2A57C}"/>
              </a:ext>
            </a:extLst>
          </p:cNvPr>
          <p:cNvSpPr>
            <a:spLocks noGrp="1"/>
          </p:cNvSpPr>
          <p:nvPr>
            <p:ph type="body" sz="quarter" idx="13"/>
          </p:nvPr>
        </p:nvSpPr>
        <p:spPr>
          <a:xfrm>
            <a:off x="1110456" y="1734365"/>
            <a:ext cx="3461544" cy="656590"/>
          </a:xfrm>
        </p:spPr>
        <p:txBody>
          <a:bodyPr/>
          <a:lstStyle>
            <a:lvl1pPr>
              <a:buNone/>
              <a:defRPr lang="en-US" sz="2400" dirty="0" smtClean="0">
                <a:solidFill>
                  <a:schemeClr val="tx1"/>
                </a:solidFill>
                <a:latin typeface="Lucida Sans" pitchFamily="34" charset="0"/>
                <a:ea typeface="+mn-ea"/>
                <a:cs typeface="+mn-cs"/>
              </a:defRPr>
            </a:lvl1pPr>
            <a:lvl2pPr marL="165100" indent="0">
              <a:buNone/>
              <a:defRPr/>
            </a:lvl2pPr>
          </a:lstStyle>
          <a:p>
            <a:pPr lvl="0"/>
            <a:r>
              <a:rPr lang="en-US" dirty="0"/>
              <a:t>Click to edit Master text styles</a:t>
            </a:r>
          </a:p>
        </p:txBody>
      </p:sp>
      <p:sp>
        <p:nvSpPr>
          <p:cNvPr id="9" name="Text Placeholder 7">
            <a:extLst>
              <a:ext uri="{FF2B5EF4-FFF2-40B4-BE49-F238E27FC236}">
                <a16:creationId xmlns:a16="http://schemas.microsoft.com/office/drawing/2014/main" id="{228005DC-7DC6-4A16-92AD-A53C7A90E12F}"/>
              </a:ext>
            </a:extLst>
          </p:cNvPr>
          <p:cNvSpPr>
            <a:spLocks noGrp="1"/>
          </p:cNvSpPr>
          <p:nvPr>
            <p:ph type="body" sz="quarter" idx="14"/>
          </p:nvPr>
        </p:nvSpPr>
        <p:spPr>
          <a:xfrm>
            <a:off x="1110456" y="2761809"/>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95F7D512-B942-481B-B8EB-DE4752FF3664}"/>
              </a:ext>
            </a:extLst>
          </p:cNvPr>
          <p:cNvSpPr>
            <a:spLocks noGrp="1"/>
          </p:cNvSpPr>
          <p:nvPr>
            <p:ph type="body" sz="quarter" idx="15"/>
          </p:nvPr>
        </p:nvSpPr>
        <p:spPr>
          <a:xfrm>
            <a:off x="1110456" y="3789254"/>
            <a:ext cx="327866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25770B9C-3A97-440A-AB93-D7DD4FB9125D}"/>
              </a:ext>
            </a:extLst>
          </p:cNvPr>
          <p:cNvSpPr>
            <a:spLocks noGrp="1"/>
          </p:cNvSpPr>
          <p:nvPr>
            <p:ph type="body" sz="quarter" idx="16"/>
          </p:nvPr>
        </p:nvSpPr>
        <p:spPr>
          <a:xfrm>
            <a:off x="4507231" y="3803541"/>
            <a:ext cx="3526313"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55E07EE1-6A0B-472C-940F-7EEBA8C3BB64}"/>
              </a:ext>
            </a:extLst>
          </p:cNvPr>
          <p:cNvSpPr>
            <a:spLocks noGrp="1"/>
          </p:cNvSpPr>
          <p:nvPr>
            <p:ph type="body" sz="quarter" idx="17"/>
          </p:nvPr>
        </p:nvSpPr>
        <p:spPr>
          <a:xfrm>
            <a:off x="5060156" y="1734365"/>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9BBC35D7-B780-4DEE-B38D-859D0408A0DD}"/>
              </a:ext>
            </a:extLst>
          </p:cNvPr>
          <p:cNvSpPr>
            <a:spLocks noGrp="1"/>
          </p:cNvSpPr>
          <p:nvPr>
            <p:ph type="body" sz="quarter" idx="18"/>
          </p:nvPr>
        </p:nvSpPr>
        <p:spPr>
          <a:xfrm>
            <a:off x="4832350" y="2787375"/>
            <a:ext cx="3917156"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F85982C3-D948-4594-9BD4-29EF484478EA}"/>
              </a:ext>
            </a:extLst>
          </p:cNvPr>
          <p:cNvSpPr>
            <a:spLocks noGrp="1"/>
          </p:cNvSpPr>
          <p:nvPr>
            <p:ph type="body" sz="quarter" idx="19"/>
          </p:nvPr>
        </p:nvSpPr>
        <p:spPr>
          <a:xfrm>
            <a:off x="484981" y="868737"/>
            <a:ext cx="8264525" cy="374461"/>
          </a:xfrm>
        </p:spPr>
        <p:txBody>
          <a:bodyPr/>
          <a:lstStyle>
            <a:lvl1pPr>
              <a:buNone/>
              <a:defRPr sz="2400"/>
            </a:lvl1pPr>
            <a:lvl2pPr marL="165100" indent="0">
              <a:buNone/>
              <a:defRPr/>
            </a:lvl2pPr>
            <a:lvl5pPr marL="688975" indent="0">
              <a:buNone/>
              <a:defRPr/>
            </a:lvl5pPr>
          </a:lstStyle>
          <a:p>
            <a:pPr lvl="0"/>
            <a:r>
              <a:rPr lang="en-US" dirty="0"/>
              <a:t>Click to edit Master text styles</a:t>
            </a:r>
          </a:p>
        </p:txBody>
      </p:sp>
    </p:spTree>
    <p:extLst>
      <p:ext uri="{BB962C8B-B14F-4D97-AF65-F5344CB8AC3E}">
        <p14:creationId xmlns:p14="http://schemas.microsoft.com/office/powerpoint/2010/main" val="33603321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7" name="Footer Placeholder 11"/>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8" name="Slide Number Placeholder 12"/>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257F5C-915B-4D2F-88D6-903A09FD0A85}"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40605542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302232719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307627607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1275-CBCA-4F2D-AB66-FB3F7E3EA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E616AC-6CA0-4065-BBF5-B5BF6D63B569}"/>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DB5F0B01-358E-49B7-8F24-252E4368F22E}"/>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EC95CE16-2E4C-46F4-9D99-6FE71F8616D3}"/>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Tree>
    <p:extLst>
      <p:ext uri="{BB962C8B-B14F-4D97-AF65-F5344CB8AC3E}">
        <p14:creationId xmlns:p14="http://schemas.microsoft.com/office/powerpoint/2010/main" val="27927799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42077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60117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37422232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39C6F6-E014-4DE7-AC31-99CD7B770436}"/>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B69241F7-D6CC-43E0-BE7C-8099502422A8}"/>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4E1303AC-0A44-4B1A-9720-5AF43FA4AC10}"/>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6" name="Content Placeholder 3">
            <a:extLst>
              <a:ext uri="{FF2B5EF4-FFF2-40B4-BE49-F238E27FC236}">
                <a16:creationId xmlns:a16="http://schemas.microsoft.com/office/drawing/2014/main" id="{7843E10D-0693-4ADF-B5AF-D822C293A8F7}"/>
              </a:ext>
            </a:extLst>
          </p:cNvPr>
          <p:cNvSpPr>
            <a:spLocks noGrp="1"/>
          </p:cNvSpPr>
          <p:nvPr>
            <p:ph idx="1"/>
          </p:nvPr>
        </p:nvSpPr>
        <p:spPr>
          <a:xfrm>
            <a:off x="411480" y="1047331"/>
            <a:ext cx="8377428" cy="1246495"/>
          </a:xfrm>
        </p:spPr>
        <p:txBody>
          <a:bodyPr/>
          <a:lstStyle/>
          <a:p>
            <a:pPr marL="165100" indent="0">
              <a:buNone/>
            </a:pPr>
            <a:r>
              <a:rPr lang="en-US" sz="1000" dirty="0">
                <a:solidFill>
                  <a:schemeClr val="bg1"/>
                </a:solidFill>
              </a:rPr>
              <a:t>The correct answer is B False. </a:t>
            </a:r>
          </a:p>
          <a:p>
            <a:pPr indent="-344488">
              <a:spcBef>
                <a:spcPts val="1200"/>
              </a:spcBef>
              <a:buFont typeface="+mj-lt"/>
              <a:buAutoNum type="alphaLcPeriod"/>
            </a:pPr>
            <a:r>
              <a:rPr lang="en-US" dirty="0"/>
              <a:t>True</a:t>
            </a:r>
          </a:p>
          <a:p>
            <a:pPr indent="-344488">
              <a:spcBef>
                <a:spcPts val="1200"/>
              </a:spcBef>
              <a:buFont typeface="+mj-lt"/>
              <a:buAutoNum type="alphaLcPeriod"/>
            </a:pPr>
            <a:r>
              <a:rPr lang="en-US" b="1" dirty="0">
                <a:solidFill>
                  <a:schemeClr val="tx2"/>
                </a:solidFill>
              </a:rPr>
              <a:t>False</a:t>
            </a:r>
          </a:p>
        </p:txBody>
      </p:sp>
      <p:sp>
        <p:nvSpPr>
          <p:cNvPr id="8" name="Title 1">
            <a:extLst>
              <a:ext uri="{FF2B5EF4-FFF2-40B4-BE49-F238E27FC236}">
                <a16:creationId xmlns:a16="http://schemas.microsoft.com/office/drawing/2014/main" id="{D6D1DB77-5A36-4B3F-B9B4-2863CF9EA5FF}"/>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53105353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41321185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Date Placeholder 9">
            <a:extLst>
              <a:ext uri="{FF2B5EF4-FFF2-40B4-BE49-F238E27FC236}">
                <a16:creationId xmlns:a16="http://schemas.microsoft.com/office/drawing/2014/main" id="{959E0165-6BEF-44E0-B49E-BE86F7D0E37C}"/>
              </a:ext>
            </a:extLst>
          </p:cNvPr>
          <p:cNvSpPr>
            <a:spLocks noGrp="1"/>
          </p:cNvSpPr>
          <p:nvPr>
            <p:ph type="dt" sz="half" idx="10"/>
          </p:nvPr>
        </p:nvSpPr>
        <p:spPr/>
        <p:txBody>
          <a:bodyPr/>
          <a:lstStyle/>
          <a:p>
            <a:pPr>
              <a:defRPr/>
            </a:pPr>
            <a:endParaRPr lang="en-US" dirty="0"/>
          </a:p>
        </p:txBody>
      </p:sp>
      <p:sp>
        <p:nvSpPr>
          <p:cNvPr id="11" name="Footer Placeholder 10">
            <a:extLst>
              <a:ext uri="{FF2B5EF4-FFF2-40B4-BE49-F238E27FC236}">
                <a16:creationId xmlns:a16="http://schemas.microsoft.com/office/drawing/2014/main" id="{37C55655-DA2A-43D7-85B6-0D2A0B185FB6}"/>
              </a:ext>
            </a:extLst>
          </p:cNvPr>
          <p:cNvSpPr>
            <a:spLocks noGrp="1"/>
          </p:cNvSpPr>
          <p:nvPr>
            <p:ph type="ftr" sz="quarter" idx="11"/>
          </p:nvPr>
        </p:nvSpPr>
        <p:spPr/>
        <p:txBody>
          <a:bodyPr/>
          <a:lstStyle/>
          <a:p>
            <a:pPr>
              <a:defRPr/>
            </a:pPr>
            <a:endParaRPr lang="en-US" dirty="0"/>
          </a:p>
        </p:txBody>
      </p:sp>
      <p:sp>
        <p:nvSpPr>
          <p:cNvPr id="12" name="Slide Number Placeholder 11">
            <a:extLst>
              <a:ext uri="{FF2B5EF4-FFF2-40B4-BE49-F238E27FC236}">
                <a16:creationId xmlns:a16="http://schemas.microsoft.com/office/drawing/2014/main" id="{8D06AAC2-0FFB-4E95-8BB1-16586BE6B9E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14" name="Picture Placeholder 13">
            <a:extLst>
              <a:ext uri="{FF2B5EF4-FFF2-40B4-BE49-F238E27FC236}">
                <a16:creationId xmlns:a16="http://schemas.microsoft.com/office/drawing/2014/main" id="{43E11F11-3547-47E9-A37E-FDA07DFD5582}"/>
              </a:ext>
            </a:extLst>
          </p:cNvPr>
          <p:cNvSpPr>
            <a:spLocks noGrp="1"/>
          </p:cNvSpPr>
          <p:nvPr>
            <p:ph type="pic" sz="quarter" idx="13"/>
          </p:nvPr>
        </p:nvSpPr>
        <p:spPr>
          <a:xfrm>
            <a:off x="633413" y="1139825"/>
            <a:ext cx="7947025" cy="3244850"/>
          </a:xfrm>
        </p:spPr>
        <p:txBody>
          <a:bodyPr/>
          <a:lstStyle/>
          <a:p>
            <a:endParaRPr lang="en-US"/>
          </a:p>
        </p:txBody>
      </p:sp>
    </p:spTree>
    <p:extLst>
      <p:ext uri="{BB962C8B-B14F-4D97-AF65-F5344CB8AC3E}">
        <p14:creationId xmlns:p14="http://schemas.microsoft.com/office/powerpoint/2010/main" val="385806665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65967112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E66791-C13C-43A9-8C5A-F148C5AF1AD6}"/>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2404069E-0EBA-4C96-A223-0008DCD7A785}"/>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7F03F83-6CBE-4738-9DE2-26B7EC732A4E}"/>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pic>
        <p:nvPicPr>
          <p:cNvPr id="7" name="Picture 6">
            <a:extLst>
              <a:ext uri="{FF2B5EF4-FFF2-40B4-BE49-F238E27FC236}">
                <a16:creationId xmlns:a16="http://schemas.microsoft.com/office/drawing/2014/main" id="{A33A2415-638B-431F-9BEF-A52F9ED049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63" t="5950" r="76544" b="82556"/>
          <a:stretch/>
        </p:blipFill>
        <p:spPr>
          <a:xfrm>
            <a:off x="926608" y="3573627"/>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ln w="28575">
            <a:solidFill>
              <a:schemeClr val="accent3">
                <a:lumMod val="75000"/>
              </a:schemeClr>
            </a:solidFill>
          </a:ln>
        </p:spPr>
      </p:pic>
      <p:pic>
        <p:nvPicPr>
          <p:cNvPr id="10" name="Picture 9">
            <a:extLst>
              <a:ext uri="{FF2B5EF4-FFF2-40B4-BE49-F238E27FC236}">
                <a16:creationId xmlns:a16="http://schemas.microsoft.com/office/drawing/2014/main" id="{D5DE01DD-2DD2-4DA9-A4BC-269FCEB1BD4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395" t="6155" r="61984" b="82223"/>
          <a:stretch/>
        </p:blipFill>
        <p:spPr>
          <a:xfrm>
            <a:off x="926608" y="2102484"/>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ln w="28575">
            <a:solidFill>
              <a:schemeClr val="accent3">
                <a:lumMod val="75000"/>
              </a:schemeClr>
            </a:solidFill>
          </a:ln>
        </p:spPr>
      </p:pic>
      <p:sp>
        <p:nvSpPr>
          <p:cNvPr id="12" name="Text Placeholder 11">
            <a:extLst>
              <a:ext uri="{FF2B5EF4-FFF2-40B4-BE49-F238E27FC236}">
                <a16:creationId xmlns:a16="http://schemas.microsoft.com/office/drawing/2014/main" id="{475BE80F-3C31-476D-81C5-12CA0364B134}"/>
              </a:ext>
            </a:extLst>
          </p:cNvPr>
          <p:cNvSpPr>
            <a:spLocks noGrp="1"/>
          </p:cNvSpPr>
          <p:nvPr>
            <p:ph type="body" sz="quarter" idx="13"/>
          </p:nvPr>
        </p:nvSpPr>
        <p:spPr>
          <a:xfrm>
            <a:off x="388938" y="1041400"/>
            <a:ext cx="8375650" cy="374461"/>
          </a:xfrm>
        </p:spPr>
        <p:txBody>
          <a:bodyPr/>
          <a:lstStyle>
            <a:lvl1pPr>
              <a:defRPr sz="2400"/>
            </a:lvl1pPr>
            <a:lvl2pPr marL="165100" indent="0">
              <a:buNone/>
              <a:defRPr sz="2400"/>
            </a:lvl2pPr>
          </a:lstStyle>
          <a:p>
            <a:pPr lvl="0"/>
            <a:r>
              <a:rPr lang="en-US" dirty="0"/>
              <a:t>Click to edit Master text styles</a:t>
            </a:r>
          </a:p>
        </p:txBody>
      </p:sp>
      <p:sp>
        <p:nvSpPr>
          <p:cNvPr id="14" name="Text Placeholder 13">
            <a:extLst>
              <a:ext uri="{FF2B5EF4-FFF2-40B4-BE49-F238E27FC236}">
                <a16:creationId xmlns:a16="http://schemas.microsoft.com/office/drawing/2014/main" id="{0A95D32F-6306-4526-B6BD-BEB29ACB222A}"/>
              </a:ext>
            </a:extLst>
          </p:cNvPr>
          <p:cNvSpPr>
            <a:spLocks noGrp="1"/>
          </p:cNvSpPr>
          <p:nvPr>
            <p:ph type="body" sz="quarter" idx="14"/>
          </p:nvPr>
        </p:nvSpPr>
        <p:spPr>
          <a:xfrm>
            <a:off x="1941513" y="2101850"/>
            <a:ext cx="6724650" cy="374461"/>
          </a:xfrm>
        </p:spPr>
        <p:txBody>
          <a:bodyPr/>
          <a:lstStyle>
            <a:lvl1pPr>
              <a:defRPr sz="2400"/>
            </a:lvl1pPr>
          </a:lstStyle>
          <a:p>
            <a:pPr lvl="0"/>
            <a:r>
              <a:rPr lang="en-US" dirty="0"/>
              <a:t>Click to edit Master text styles</a:t>
            </a:r>
          </a:p>
        </p:txBody>
      </p:sp>
      <p:sp>
        <p:nvSpPr>
          <p:cNvPr id="16" name="Text Placeholder 15">
            <a:extLst>
              <a:ext uri="{FF2B5EF4-FFF2-40B4-BE49-F238E27FC236}">
                <a16:creationId xmlns:a16="http://schemas.microsoft.com/office/drawing/2014/main" id="{2999863E-B831-4B8C-9EA0-8F39F66837F1}"/>
              </a:ext>
            </a:extLst>
          </p:cNvPr>
          <p:cNvSpPr>
            <a:spLocks noGrp="1"/>
          </p:cNvSpPr>
          <p:nvPr>
            <p:ph type="body" sz="quarter" idx="15"/>
          </p:nvPr>
        </p:nvSpPr>
        <p:spPr>
          <a:xfrm>
            <a:off x="1941513" y="3573463"/>
            <a:ext cx="6724309" cy="374461"/>
          </a:xfrm>
        </p:spPr>
        <p:txBody>
          <a:bodyPr/>
          <a:lstStyle>
            <a:lvl1pPr>
              <a:defRPr sz="2400"/>
            </a:lvl1pPr>
          </a:lstStyle>
          <a:p>
            <a:pPr lvl="0"/>
            <a:r>
              <a:rPr lang="en-US" dirty="0"/>
              <a:t>Click to edit Master text styles</a:t>
            </a:r>
          </a:p>
        </p:txBody>
      </p:sp>
      <p:sp>
        <p:nvSpPr>
          <p:cNvPr id="17" name="Title 1">
            <a:extLst>
              <a:ext uri="{FF2B5EF4-FFF2-40B4-BE49-F238E27FC236}">
                <a16:creationId xmlns:a16="http://schemas.microsoft.com/office/drawing/2014/main" id="{BAD8B34B-D618-4F75-9DFF-EE1882068E50}"/>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12232479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E66791-C13C-43A9-8C5A-F148C5AF1AD6}"/>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2404069E-0EBA-4C96-A223-0008DCD7A785}"/>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7F03F83-6CBE-4738-9DE2-26B7EC732A4E}"/>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pic>
        <p:nvPicPr>
          <p:cNvPr id="7" name="Picture 6">
            <a:extLst>
              <a:ext uri="{FF2B5EF4-FFF2-40B4-BE49-F238E27FC236}">
                <a16:creationId xmlns:a16="http://schemas.microsoft.com/office/drawing/2014/main" id="{A33A2415-638B-431F-9BEF-A52F9ED049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63" t="5950" r="76544" b="82556"/>
          <a:stretch/>
        </p:blipFill>
        <p:spPr>
          <a:xfrm>
            <a:off x="926608" y="3573627"/>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ln w="28575">
            <a:solidFill>
              <a:schemeClr val="accent3">
                <a:lumMod val="75000"/>
              </a:schemeClr>
            </a:solidFill>
          </a:ln>
        </p:spPr>
      </p:pic>
      <p:pic>
        <p:nvPicPr>
          <p:cNvPr id="10" name="Picture 9">
            <a:extLst>
              <a:ext uri="{FF2B5EF4-FFF2-40B4-BE49-F238E27FC236}">
                <a16:creationId xmlns:a16="http://schemas.microsoft.com/office/drawing/2014/main" id="{D5DE01DD-2DD2-4DA9-A4BC-269FCEB1BD4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395" t="6155" r="61984" b="82223"/>
          <a:stretch/>
        </p:blipFill>
        <p:spPr>
          <a:xfrm>
            <a:off x="936133" y="2273934"/>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ln w="28575">
            <a:solidFill>
              <a:schemeClr val="accent3">
                <a:lumMod val="75000"/>
              </a:schemeClr>
            </a:solidFill>
          </a:ln>
        </p:spPr>
      </p:pic>
      <p:sp>
        <p:nvSpPr>
          <p:cNvPr id="12" name="Text Placeholder 11">
            <a:extLst>
              <a:ext uri="{FF2B5EF4-FFF2-40B4-BE49-F238E27FC236}">
                <a16:creationId xmlns:a16="http://schemas.microsoft.com/office/drawing/2014/main" id="{475BE80F-3C31-476D-81C5-12CA0364B134}"/>
              </a:ext>
            </a:extLst>
          </p:cNvPr>
          <p:cNvSpPr>
            <a:spLocks noGrp="1"/>
          </p:cNvSpPr>
          <p:nvPr>
            <p:ph type="body" sz="quarter" idx="13"/>
          </p:nvPr>
        </p:nvSpPr>
        <p:spPr>
          <a:xfrm>
            <a:off x="388938" y="1041400"/>
            <a:ext cx="8375650" cy="374461"/>
          </a:xfrm>
        </p:spPr>
        <p:txBody>
          <a:bodyPr/>
          <a:lstStyle>
            <a:lvl1pPr>
              <a:defRPr sz="2400"/>
            </a:lvl1pPr>
            <a:lvl2pPr marL="165100" indent="0">
              <a:buNone/>
              <a:defRPr sz="2400"/>
            </a:lvl2pPr>
          </a:lstStyle>
          <a:p>
            <a:pPr lvl="0"/>
            <a:r>
              <a:rPr lang="en-US" dirty="0"/>
              <a:t>Click to edit Master text styles</a:t>
            </a:r>
          </a:p>
        </p:txBody>
      </p:sp>
      <p:sp>
        <p:nvSpPr>
          <p:cNvPr id="14" name="Text Placeholder 13">
            <a:extLst>
              <a:ext uri="{FF2B5EF4-FFF2-40B4-BE49-F238E27FC236}">
                <a16:creationId xmlns:a16="http://schemas.microsoft.com/office/drawing/2014/main" id="{0A95D32F-6306-4526-B6BD-BEB29ACB222A}"/>
              </a:ext>
            </a:extLst>
          </p:cNvPr>
          <p:cNvSpPr>
            <a:spLocks noGrp="1"/>
          </p:cNvSpPr>
          <p:nvPr>
            <p:ph type="body" sz="quarter" idx="14"/>
          </p:nvPr>
        </p:nvSpPr>
        <p:spPr>
          <a:xfrm>
            <a:off x="1941513" y="2101850"/>
            <a:ext cx="6724650" cy="374461"/>
          </a:xfrm>
        </p:spPr>
        <p:txBody>
          <a:bodyPr/>
          <a:lstStyle>
            <a:lvl1pPr>
              <a:defRPr sz="2400"/>
            </a:lvl1pPr>
          </a:lstStyle>
          <a:p>
            <a:pPr lvl="0"/>
            <a:r>
              <a:rPr lang="en-US" dirty="0"/>
              <a:t>Click to edit Master text styles</a:t>
            </a:r>
          </a:p>
        </p:txBody>
      </p:sp>
      <p:sp>
        <p:nvSpPr>
          <p:cNvPr id="16" name="Text Placeholder 15">
            <a:extLst>
              <a:ext uri="{FF2B5EF4-FFF2-40B4-BE49-F238E27FC236}">
                <a16:creationId xmlns:a16="http://schemas.microsoft.com/office/drawing/2014/main" id="{2999863E-B831-4B8C-9EA0-8F39F66837F1}"/>
              </a:ext>
            </a:extLst>
          </p:cNvPr>
          <p:cNvSpPr>
            <a:spLocks noGrp="1"/>
          </p:cNvSpPr>
          <p:nvPr>
            <p:ph type="body" sz="quarter" idx="15"/>
          </p:nvPr>
        </p:nvSpPr>
        <p:spPr>
          <a:xfrm>
            <a:off x="1941513" y="3573463"/>
            <a:ext cx="6724309" cy="374461"/>
          </a:xfrm>
        </p:spPr>
        <p:txBody>
          <a:bodyPr/>
          <a:lstStyle>
            <a:lvl1pPr>
              <a:defRPr sz="2400"/>
            </a:lvl1pPr>
          </a:lstStyle>
          <a:p>
            <a:pPr lvl="0"/>
            <a:r>
              <a:rPr lang="en-US" dirty="0"/>
              <a:t>Click to edit Master text styles</a:t>
            </a:r>
          </a:p>
        </p:txBody>
      </p:sp>
      <p:sp>
        <p:nvSpPr>
          <p:cNvPr id="17" name="Title 1">
            <a:extLst>
              <a:ext uri="{FF2B5EF4-FFF2-40B4-BE49-F238E27FC236}">
                <a16:creationId xmlns:a16="http://schemas.microsoft.com/office/drawing/2014/main" id="{BAD8B34B-D618-4F75-9DFF-EE1882068E50}"/>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pic>
        <p:nvPicPr>
          <p:cNvPr id="11" name="Picture 10">
            <a:extLst>
              <a:ext uri="{FF2B5EF4-FFF2-40B4-BE49-F238E27FC236}">
                <a16:creationId xmlns:a16="http://schemas.microsoft.com/office/drawing/2014/main" id="{1C9F4B79-234D-48EC-98D0-06B82087C3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63" t="5950" r="76544" b="82556"/>
          <a:stretch/>
        </p:blipFill>
        <p:spPr>
          <a:xfrm>
            <a:off x="934734" y="2263775"/>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ln w="28575">
            <a:solidFill>
              <a:schemeClr val="accent3">
                <a:lumMod val="75000"/>
              </a:schemeClr>
            </a:solidFill>
          </a:ln>
        </p:spPr>
      </p:pic>
      <p:pic>
        <p:nvPicPr>
          <p:cNvPr id="13" name="Picture 12">
            <a:extLst>
              <a:ext uri="{FF2B5EF4-FFF2-40B4-BE49-F238E27FC236}">
                <a16:creationId xmlns:a16="http://schemas.microsoft.com/office/drawing/2014/main" id="{91BE6077-59C0-49FD-9789-7A0665C7F3A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395" t="6155" r="61984" b="82223"/>
          <a:stretch/>
        </p:blipFill>
        <p:spPr>
          <a:xfrm>
            <a:off x="934733" y="3573627"/>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ln w="28575">
            <a:solidFill>
              <a:schemeClr val="accent3">
                <a:lumMod val="75000"/>
              </a:schemeClr>
            </a:solidFill>
          </a:ln>
        </p:spPr>
      </p:pic>
    </p:spTree>
    <p:extLst>
      <p:ext uri="{BB962C8B-B14F-4D97-AF65-F5344CB8AC3E}">
        <p14:creationId xmlns:p14="http://schemas.microsoft.com/office/powerpoint/2010/main" val="33515704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04A939-C058-4B36-8CA5-2108BAF37E88}"/>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CF69DCFA-6AA7-4AA8-822A-451B5948EEA5}"/>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2C79F5D5-097B-4CF0-98B7-D5FEA74A091F}"/>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pic>
        <p:nvPicPr>
          <p:cNvPr id="6" name="Picture 5">
            <a:extLst>
              <a:ext uri="{FF2B5EF4-FFF2-40B4-BE49-F238E27FC236}">
                <a16:creationId xmlns:a16="http://schemas.microsoft.com/office/drawing/2014/main" id="{BF94A5BF-6BA2-4CFB-8B5D-2E4C13F2F7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63" t="5950" r="76544" b="82556"/>
          <a:stretch/>
        </p:blipFill>
        <p:spPr>
          <a:xfrm>
            <a:off x="875237" y="2639675"/>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ln w="28575">
            <a:solidFill>
              <a:schemeClr val="bg2"/>
            </a:solidFill>
          </a:ln>
        </p:spPr>
      </p:pic>
      <p:pic>
        <p:nvPicPr>
          <p:cNvPr id="7" name="Picture 6">
            <a:extLst>
              <a:ext uri="{FF2B5EF4-FFF2-40B4-BE49-F238E27FC236}">
                <a16:creationId xmlns:a16="http://schemas.microsoft.com/office/drawing/2014/main" id="{735709D7-39B9-4F5D-97B4-D85F380B008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156" t="52702" r="29105" b="37558"/>
          <a:stretch/>
        </p:blipFill>
        <p:spPr>
          <a:xfrm>
            <a:off x="875237" y="1417083"/>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ln w="28575">
            <a:solidFill>
              <a:schemeClr val="bg2"/>
            </a:solidFill>
          </a:ln>
        </p:spPr>
      </p:pic>
      <p:pic>
        <p:nvPicPr>
          <p:cNvPr id="11" name="Picture 10">
            <a:extLst>
              <a:ext uri="{FF2B5EF4-FFF2-40B4-BE49-F238E27FC236}">
                <a16:creationId xmlns:a16="http://schemas.microsoft.com/office/drawing/2014/main" id="{E20C8FA2-FE22-4549-8F7A-6DB9E927D84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2969" t="6478" r="46044" b="82535"/>
          <a:stretch/>
        </p:blipFill>
        <p:spPr>
          <a:xfrm>
            <a:off x="875236" y="3848923"/>
            <a:ext cx="830997" cy="830997"/>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solidFill>
            <a:schemeClr val="tx2"/>
          </a:solidFill>
          <a:ln w="28575">
            <a:solidFill>
              <a:schemeClr val="bg2"/>
            </a:solidFill>
          </a:ln>
        </p:spPr>
      </p:pic>
      <p:sp>
        <p:nvSpPr>
          <p:cNvPr id="12" name="Title 1">
            <a:extLst>
              <a:ext uri="{FF2B5EF4-FFF2-40B4-BE49-F238E27FC236}">
                <a16:creationId xmlns:a16="http://schemas.microsoft.com/office/drawing/2014/main" id="{E3CB37AD-2D1E-4F41-8477-C163524786F9}"/>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4" name="Text Placeholder 13">
            <a:extLst>
              <a:ext uri="{FF2B5EF4-FFF2-40B4-BE49-F238E27FC236}">
                <a16:creationId xmlns:a16="http://schemas.microsoft.com/office/drawing/2014/main" id="{BC2ED790-1297-41B4-BD22-6CCFFE644CA0}"/>
              </a:ext>
            </a:extLst>
          </p:cNvPr>
          <p:cNvSpPr>
            <a:spLocks noGrp="1"/>
          </p:cNvSpPr>
          <p:nvPr>
            <p:ph type="body" sz="quarter" idx="13"/>
          </p:nvPr>
        </p:nvSpPr>
        <p:spPr>
          <a:xfrm>
            <a:off x="1889125" y="1244600"/>
            <a:ext cx="6719888" cy="374461"/>
          </a:xfrm>
        </p:spPr>
        <p:txBody>
          <a:bodyPr/>
          <a:lstStyle>
            <a:lvl1pPr>
              <a:defRPr sz="2400"/>
            </a:lvl1pPr>
          </a:lstStyle>
          <a:p>
            <a:pPr lvl="0"/>
            <a:r>
              <a:rPr lang="en-US" dirty="0"/>
              <a:t>Click to edit Master text styles</a:t>
            </a:r>
          </a:p>
        </p:txBody>
      </p:sp>
      <p:sp>
        <p:nvSpPr>
          <p:cNvPr id="18" name="Text Placeholder 17">
            <a:extLst>
              <a:ext uri="{FF2B5EF4-FFF2-40B4-BE49-F238E27FC236}">
                <a16:creationId xmlns:a16="http://schemas.microsoft.com/office/drawing/2014/main" id="{B670259E-CFC3-4D71-A8FB-4B5E280F234C}"/>
              </a:ext>
            </a:extLst>
          </p:cNvPr>
          <p:cNvSpPr>
            <a:spLocks noGrp="1"/>
          </p:cNvSpPr>
          <p:nvPr>
            <p:ph type="body" sz="quarter" idx="14"/>
          </p:nvPr>
        </p:nvSpPr>
        <p:spPr>
          <a:xfrm>
            <a:off x="1889508" y="2677699"/>
            <a:ext cx="6997700" cy="374461"/>
          </a:xfrm>
        </p:spPr>
        <p:txBody>
          <a:bodyPr/>
          <a:lstStyle>
            <a:lvl1pPr>
              <a:defRPr sz="2400"/>
            </a:lvl1pPr>
          </a:lstStyle>
          <a:p>
            <a:pPr lvl="0"/>
            <a:r>
              <a:rPr lang="en-US" dirty="0"/>
              <a:t>Click to edit Master text styles</a:t>
            </a:r>
          </a:p>
        </p:txBody>
      </p:sp>
      <p:sp>
        <p:nvSpPr>
          <p:cNvPr id="20" name="Text Placeholder 19">
            <a:extLst>
              <a:ext uri="{FF2B5EF4-FFF2-40B4-BE49-F238E27FC236}">
                <a16:creationId xmlns:a16="http://schemas.microsoft.com/office/drawing/2014/main" id="{46B86ED0-6F2E-4EEA-8CD2-7E3235B5ADF1}"/>
              </a:ext>
            </a:extLst>
          </p:cNvPr>
          <p:cNvSpPr>
            <a:spLocks noGrp="1"/>
          </p:cNvSpPr>
          <p:nvPr>
            <p:ph type="body" sz="quarter" idx="15"/>
          </p:nvPr>
        </p:nvSpPr>
        <p:spPr>
          <a:xfrm>
            <a:off x="1889125" y="3869501"/>
            <a:ext cx="6997700" cy="374461"/>
          </a:xfrm>
        </p:spPr>
        <p:txBody>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288301804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cxnSp>
        <p:nvCxnSpPr>
          <p:cNvPr id="7" name="Straight Connector 6">
            <a:extLst>
              <a:ext uri="{FF2B5EF4-FFF2-40B4-BE49-F238E27FC236}">
                <a16:creationId xmlns:a16="http://schemas.microsoft.com/office/drawing/2014/main" id="{0805FD84-4F29-4484-A6B0-07007C939759}"/>
              </a:ext>
            </a:extLst>
          </p:cNvPr>
          <p:cNvCxnSpPr/>
          <p:nvPr userDrawn="1"/>
        </p:nvCxnSpPr>
        <p:spPr>
          <a:xfrm>
            <a:off x="2517448" y="2783097"/>
            <a:ext cx="6256901" cy="0"/>
          </a:xfrm>
          <a:prstGeom prst="line">
            <a:avLst/>
          </a:prstGeom>
          <a:ln w="38100">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1304B77-D4F8-4997-B21F-9A7531030F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9" t="6478" r="46044" b="82535"/>
          <a:stretch/>
        </p:blipFill>
        <p:spPr>
          <a:xfrm>
            <a:off x="732628" y="1457252"/>
            <a:ext cx="1582743" cy="1582743"/>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solidFill>
            <a:schemeClr val="tx2"/>
          </a:solidFill>
          <a:ln w="28575">
            <a:solidFill>
              <a:schemeClr val="bg2"/>
            </a:solidFill>
          </a:ln>
        </p:spPr>
      </p:pic>
      <p:sp>
        <p:nvSpPr>
          <p:cNvPr id="12" name="Text Placeholder 11">
            <a:extLst>
              <a:ext uri="{FF2B5EF4-FFF2-40B4-BE49-F238E27FC236}">
                <a16:creationId xmlns:a16="http://schemas.microsoft.com/office/drawing/2014/main" id="{9C561498-025A-4AD1-BDBA-A44DF2B92D9A}"/>
              </a:ext>
            </a:extLst>
          </p:cNvPr>
          <p:cNvSpPr>
            <a:spLocks noGrp="1"/>
          </p:cNvSpPr>
          <p:nvPr>
            <p:ph type="body" sz="quarter" idx="13"/>
          </p:nvPr>
        </p:nvSpPr>
        <p:spPr>
          <a:xfrm>
            <a:off x="2703513" y="1741488"/>
            <a:ext cx="6196012" cy="374461"/>
          </a:xfrm>
        </p:spPr>
        <p:txBody>
          <a:bodyPr/>
          <a:lstStyle>
            <a:lvl1pPr>
              <a:defRPr sz="2400"/>
            </a:lvl1pPr>
          </a:lstStyle>
          <a:p>
            <a:pPr lvl="0"/>
            <a:r>
              <a:rPr lang="en-US" dirty="0"/>
              <a:t>Click to edit Master text styles</a:t>
            </a:r>
          </a:p>
        </p:txBody>
      </p:sp>
      <p:sp>
        <p:nvSpPr>
          <p:cNvPr id="14" name="Text Placeholder 13">
            <a:extLst>
              <a:ext uri="{FF2B5EF4-FFF2-40B4-BE49-F238E27FC236}">
                <a16:creationId xmlns:a16="http://schemas.microsoft.com/office/drawing/2014/main" id="{C7DDE790-B4F1-4112-A45B-0C72EF6CFEED}"/>
              </a:ext>
            </a:extLst>
          </p:cNvPr>
          <p:cNvSpPr>
            <a:spLocks noGrp="1"/>
          </p:cNvSpPr>
          <p:nvPr>
            <p:ph type="body" sz="quarter" idx="14"/>
          </p:nvPr>
        </p:nvSpPr>
        <p:spPr>
          <a:xfrm>
            <a:off x="1022350" y="3297238"/>
            <a:ext cx="7877175" cy="762260"/>
          </a:xfrm>
        </p:spPr>
        <p:txBody>
          <a:bodyPr/>
          <a:lstStyle>
            <a:lvl1pPr>
              <a:defRPr sz="2400"/>
            </a:lvl1pPr>
            <a:lvl2pPr>
              <a:defRPr sz="2400"/>
            </a:lvl2pPr>
          </a:lstStyle>
          <a:p>
            <a:pPr lvl="0"/>
            <a:r>
              <a:rPr lang="en-US" dirty="0"/>
              <a:t>Click to edit Master text styles</a:t>
            </a:r>
          </a:p>
          <a:p>
            <a:pPr lvl="1"/>
            <a:endParaRPr lang="en-US" dirty="0"/>
          </a:p>
        </p:txBody>
      </p:sp>
      <p:sp>
        <p:nvSpPr>
          <p:cNvPr id="16" name="Title 1">
            <a:extLst>
              <a:ext uri="{FF2B5EF4-FFF2-40B4-BE49-F238E27FC236}">
                <a16:creationId xmlns:a16="http://schemas.microsoft.com/office/drawing/2014/main" id="{518B0C31-A0B3-46EF-BB4A-6E45A9F1D310}"/>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29345879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D6B43D-F9CC-4F1C-BFF8-094E01C5D278}"/>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1B235877-36E6-413E-8BBB-0ABE0F72676A}"/>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66D39CE1-B968-45B5-BB54-CF3D5F0DEFCD}"/>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6" name="Rectangle 5">
            <a:extLst>
              <a:ext uri="{FF2B5EF4-FFF2-40B4-BE49-F238E27FC236}">
                <a16:creationId xmlns:a16="http://schemas.microsoft.com/office/drawing/2014/main" id="{DA7F74F8-4AD9-4752-BEEE-B3C3D75AD6F9}"/>
              </a:ext>
            </a:extLst>
          </p:cNvPr>
          <p:cNvSpPr/>
          <p:nvPr userDrawn="1"/>
        </p:nvSpPr>
        <p:spPr>
          <a:xfrm>
            <a:off x="571500" y="2196181"/>
            <a:ext cx="2323106" cy="13700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3038" algn="ctr">
              <a:spcAft>
                <a:spcPts val="0"/>
              </a:spcAft>
              <a:buClr>
                <a:schemeClr val="tx2"/>
              </a:buClr>
            </a:pPr>
            <a:r>
              <a:rPr lang="en-US" sz="2400" dirty="0">
                <a:solidFill>
                  <a:srgbClr val="000000"/>
                </a:solidFill>
                <a:latin typeface="Lucida Sans" panose="020B0602040502020204" pitchFamily="34" charset="0"/>
              </a:rPr>
              <a:t>Ad Hoc Payment</a:t>
            </a:r>
          </a:p>
        </p:txBody>
      </p:sp>
      <p:sp>
        <p:nvSpPr>
          <p:cNvPr id="7" name="Rectangle 6">
            <a:extLst>
              <a:ext uri="{FF2B5EF4-FFF2-40B4-BE49-F238E27FC236}">
                <a16:creationId xmlns:a16="http://schemas.microsoft.com/office/drawing/2014/main" id="{C46C24C1-1400-458E-9841-F98AA74AD511}"/>
              </a:ext>
            </a:extLst>
          </p:cNvPr>
          <p:cNvSpPr/>
          <p:nvPr userDrawn="1"/>
        </p:nvSpPr>
        <p:spPr>
          <a:xfrm>
            <a:off x="3092961" y="2213064"/>
            <a:ext cx="3022093" cy="13700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2" lvl="1">
              <a:spcAft>
                <a:spcPts val="0"/>
              </a:spcAft>
              <a:buClr>
                <a:schemeClr val="tx2"/>
              </a:buClr>
            </a:pPr>
            <a:r>
              <a:rPr lang="en-US" sz="2400" dirty="0">
                <a:solidFill>
                  <a:srgbClr val="000000"/>
                </a:solidFill>
                <a:latin typeface="Lucida Sans" panose="020B0602040502020204" pitchFamily="34" charset="0"/>
              </a:rPr>
              <a:t>1099 Electronic Filing and MISC Adjustment</a:t>
            </a:r>
            <a:endParaRPr lang="en-US" sz="2400" dirty="0"/>
          </a:p>
        </p:txBody>
      </p:sp>
      <p:sp>
        <p:nvSpPr>
          <p:cNvPr id="8" name="Rectangle 7">
            <a:extLst>
              <a:ext uri="{FF2B5EF4-FFF2-40B4-BE49-F238E27FC236}">
                <a16:creationId xmlns:a16="http://schemas.microsoft.com/office/drawing/2014/main" id="{8FC2607C-000A-4162-836E-1B012A8D4498}"/>
              </a:ext>
            </a:extLst>
          </p:cNvPr>
          <p:cNvSpPr/>
          <p:nvPr userDrawn="1"/>
        </p:nvSpPr>
        <p:spPr>
          <a:xfrm>
            <a:off x="6253424" y="2196181"/>
            <a:ext cx="2323106" cy="13700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2" lvl="1">
              <a:spcAft>
                <a:spcPts val="0"/>
              </a:spcAft>
              <a:buClr>
                <a:schemeClr val="tx2"/>
              </a:buClr>
            </a:pPr>
            <a:endParaRPr lang="en-US" sz="2400" dirty="0">
              <a:solidFill>
                <a:srgbClr val="000000"/>
              </a:solidFill>
              <a:latin typeface="Lucida Sans" panose="020B0602040502020204" pitchFamily="34" charset="0"/>
            </a:endParaRPr>
          </a:p>
          <a:p>
            <a:pPr marL="284162" lvl="1">
              <a:spcAft>
                <a:spcPts val="0"/>
              </a:spcAft>
              <a:buClr>
                <a:schemeClr val="tx2"/>
              </a:buClr>
            </a:pPr>
            <a:r>
              <a:rPr lang="en-US" sz="2400" dirty="0">
                <a:solidFill>
                  <a:srgbClr val="000000"/>
                </a:solidFill>
                <a:latin typeface="Lucida Sans" panose="020B0602040502020204" pitchFamily="34" charset="0"/>
              </a:rPr>
              <a:t>Recurring Supplier Invoice</a:t>
            </a:r>
          </a:p>
          <a:p>
            <a:pPr algn="ctr"/>
            <a:endParaRPr lang="en-US" sz="2400" dirty="0"/>
          </a:p>
        </p:txBody>
      </p:sp>
      <p:sp>
        <p:nvSpPr>
          <p:cNvPr id="18" name="Rectangle 17">
            <a:extLst>
              <a:ext uri="{FF2B5EF4-FFF2-40B4-BE49-F238E27FC236}">
                <a16:creationId xmlns:a16="http://schemas.microsoft.com/office/drawing/2014/main" id="{1693A24E-4416-423C-AD58-050DD736B1BA}"/>
              </a:ext>
            </a:extLst>
          </p:cNvPr>
          <p:cNvSpPr/>
          <p:nvPr userDrawn="1"/>
        </p:nvSpPr>
        <p:spPr>
          <a:xfrm>
            <a:off x="1519872" y="1009517"/>
            <a:ext cx="6203661" cy="446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ucida Sans" panose="020B0602030504020204" pitchFamily="34" charset="0"/>
              </a:rPr>
              <a:t>Oversee Procurement</a:t>
            </a:r>
            <a:endParaRPr lang="en-US" sz="2400" dirty="0"/>
          </a:p>
        </p:txBody>
      </p:sp>
      <p:sp>
        <p:nvSpPr>
          <p:cNvPr id="19" name="Title 1">
            <a:extLst>
              <a:ext uri="{FF2B5EF4-FFF2-40B4-BE49-F238E27FC236}">
                <a16:creationId xmlns:a16="http://schemas.microsoft.com/office/drawing/2014/main" id="{02F5163F-8CDA-45C5-B7FA-ED95D8C2D310}"/>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grpSp>
        <p:nvGrpSpPr>
          <p:cNvPr id="2" name="Group 1">
            <a:extLst>
              <a:ext uri="{FF2B5EF4-FFF2-40B4-BE49-F238E27FC236}">
                <a16:creationId xmlns:a16="http://schemas.microsoft.com/office/drawing/2014/main" id="{181AEE3E-4478-43F3-B141-17074BB52137}"/>
              </a:ext>
            </a:extLst>
          </p:cNvPr>
          <p:cNvGrpSpPr/>
          <p:nvPr userDrawn="1"/>
        </p:nvGrpSpPr>
        <p:grpSpPr>
          <a:xfrm>
            <a:off x="1519872" y="1897600"/>
            <a:ext cx="412202" cy="412202"/>
            <a:chOff x="2092013" y="1783979"/>
            <a:chExt cx="412202" cy="412202"/>
          </a:xfrm>
        </p:grpSpPr>
        <p:sp>
          <p:nvSpPr>
            <p:cNvPr id="21" name="Oval 20">
              <a:extLst>
                <a:ext uri="{FF2B5EF4-FFF2-40B4-BE49-F238E27FC236}">
                  <a16:creationId xmlns:a16="http://schemas.microsoft.com/office/drawing/2014/main" id="{8CE541DA-45A3-4C11-BB2D-71A1889141D8}"/>
                </a:ext>
              </a:extLst>
            </p:cNvPr>
            <p:cNvSpPr/>
            <p:nvPr userDrawn="1"/>
          </p:nvSpPr>
          <p:spPr>
            <a:xfrm>
              <a:off x="2092013" y="1783979"/>
              <a:ext cx="412202" cy="412202"/>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Shape 22">
              <a:extLst>
                <a:ext uri="{FF2B5EF4-FFF2-40B4-BE49-F238E27FC236}">
                  <a16:creationId xmlns:a16="http://schemas.microsoft.com/office/drawing/2014/main" id="{C85D7FC5-AA1B-48CD-8681-4A80CA4F4A70}"/>
                </a:ext>
              </a:extLst>
            </p:cNvPr>
            <p:cNvSpPr/>
            <p:nvPr userDrawn="1"/>
          </p:nvSpPr>
          <p:spPr>
            <a:xfrm rot="18688848">
              <a:off x="2173868" y="1889525"/>
              <a:ext cx="230041" cy="124954"/>
            </a:xfrm>
            <a:prstGeom prst="corner">
              <a:avLst>
                <a:gd name="adj1" fmla="val 15438"/>
                <a:gd name="adj2" fmla="val 14968"/>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5186CCBE-170D-473D-B046-5ACEFA5CDDFE}"/>
              </a:ext>
            </a:extLst>
          </p:cNvPr>
          <p:cNvGrpSpPr/>
          <p:nvPr userDrawn="1"/>
        </p:nvGrpSpPr>
        <p:grpSpPr>
          <a:xfrm>
            <a:off x="4415601" y="1846553"/>
            <a:ext cx="412202" cy="412202"/>
            <a:chOff x="2092013" y="1783979"/>
            <a:chExt cx="412202" cy="412202"/>
          </a:xfrm>
        </p:grpSpPr>
        <p:sp>
          <p:nvSpPr>
            <p:cNvPr id="25" name="Oval 24">
              <a:extLst>
                <a:ext uri="{FF2B5EF4-FFF2-40B4-BE49-F238E27FC236}">
                  <a16:creationId xmlns:a16="http://schemas.microsoft.com/office/drawing/2014/main" id="{5F10BAE7-6B96-4476-A1EB-3951ACAD7ED0}"/>
                </a:ext>
              </a:extLst>
            </p:cNvPr>
            <p:cNvSpPr/>
            <p:nvPr userDrawn="1"/>
          </p:nvSpPr>
          <p:spPr>
            <a:xfrm>
              <a:off x="2092013" y="1783979"/>
              <a:ext cx="412202" cy="412202"/>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Shape 25">
              <a:extLst>
                <a:ext uri="{FF2B5EF4-FFF2-40B4-BE49-F238E27FC236}">
                  <a16:creationId xmlns:a16="http://schemas.microsoft.com/office/drawing/2014/main" id="{CE3D0AEC-58B2-4F0B-A67B-D564A636D7D1}"/>
                </a:ext>
              </a:extLst>
            </p:cNvPr>
            <p:cNvSpPr/>
            <p:nvPr userDrawn="1"/>
          </p:nvSpPr>
          <p:spPr>
            <a:xfrm rot="18688848">
              <a:off x="2173868" y="1889525"/>
              <a:ext cx="230041" cy="124954"/>
            </a:xfrm>
            <a:prstGeom prst="corner">
              <a:avLst>
                <a:gd name="adj1" fmla="val 15438"/>
                <a:gd name="adj2" fmla="val 14968"/>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6AD052A0-87E3-465A-BB91-893559415F20}"/>
              </a:ext>
            </a:extLst>
          </p:cNvPr>
          <p:cNvGrpSpPr/>
          <p:nvPr userDrawn="1"/>
        </p:nvGrpSpPr>
        <p:grpSpPr>
          <a:xfrm>
            <a:off x="7153335" y="1874830"/>
            <a:ext cx="412202" cy="412202"/>
            <a:chOff x="2092013" y="1783979"/>
            <a:chExt cx="412202" cy="412202"/>
          </a:xfrm>
        </p:grpSpPr>
        <p:sp>
          <p:nvSpPr>
            <p:cNvPr id="28" name="Oval 27">
              <a:extLst>
                <a:ext uri="{FF2B5EF4-FFF2-40B4-BE49-F238E27FC236}">
                  <a16:creationId xmlns:a16="http://schemas.microsoft.com/office/drawing/2014/main" id="{FA2A6010-5624-4DA6-A73D-6B98848B5879}"/>
                </a:ext>
              </a:extLst>
            </p:cNvPr>
            <p:cNvSpPr/>
            <p:nvPr userDrawn="1"/>
          </p:nvSpPr>
          <p:spPr>
            <a:xfrm>
              <a:off x="2092013" y="1783979"/>
              <a:ext cx="412202" cy="412202"/>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Shape 28">
              <a:extLst>
                <a:ext uri="{FF2B5EF4-FFF2-40B4-BE49-F238E27FC236}">
                  <a16:creationId xmlns:a16="http://schemas.microsoft.com/office/drawing/2014/main" id="{BE4376A7-1811-412A-94A2-3DBAA9090852}"/>
                </a:ext>
              </a:extLst>
            </p:cNvPr>
            <p:cNvSpPr/>
            <p:nvPr userDrawn="1"/>
          </p:nvSpPr>
          <p:spPr>
            <a:xfrm rot="18688848">
              <a:off x="2173868" y="1889525"/>
              <a:ext cx="230041" cy="124954"/>
            </a:xfrm>
            <a:prstGeom prst="corner">
              <a:avLst>
                <a:gd name="adj1" fmla="val 15438"/>
                <a:gd name="adj2" fmla="val 14968"/>
              </a:avLst>
            </a:prstGeom>
            <a:solidFill>
              <a:schemeClr val="bg2"/>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265450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034237-1982-4744-A990-46393DF47CC2}"/>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D1AB7598-6A6A-477A-892A-8108B9ED91E0}"/>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CBC1F794-14A1-4FAF-9036-84BEF168EDDF}"/>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grpSp>
        <p:nvGrpSpPr>
          <p:cNvPr id="6" name="Group 5">
            <a:extLst>
              <a:ext uri="{FF2B5EF4-FFF2-40B4-BE49-F238E27FC236}">
                <a16:creationId xmlns:a16="http://schemas.microsoft.com/office/drawing/2014/main" id="{8958E4C3-EFCF-4276-9376-74BBA91FAE93}"/>
              </a:ext>
            </a:extLst>
          </p:cNvPr>
          <p:cNvGrpSpPr/>
          <p:nvPr userDrawn="1"/>
        </p:nvGrpSpPr>
        <p:grpSpPr>
          <a:xfrm>
            <a:off x="1841865" y="1161757"/>
            <a:ext cx="5460270" cy="3203660"/>
            <a:chOff x="1841865" y="1161757"/>
            <a:chExt cx="5460270" cy="3203660"/>
          </a:xfrm>
        </p:grpSpPr>
        <p:sp>
          <p:nvSpPr>
            <p:cNvPr id="7" name="Rectangle 6">
              <a:extLst>
                <a:ext uri="{FF2B5EF4-FFF2-40B4-BE49-F238E27FC236}">
                  <a16:creationId xmlns:a16="http://schemas.microsoft.com/office/drawing/2014/main" id="{B4DA6D5D-6102-47B1-AEF5-C5B5367EF83A}"/>
                </a:ext>
              </a:extLst>
            </p:cNvPr>
            <p:cNvSpPr/>
            <p:nvPr/>
          </p:nvSpPr>
          <p:spPr>
            <a:xfrm>
              <a:off x="1841865" y="1509193"/>
              <a:ext cx="2567613" cy="10861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3038" algn="ctr">
                <a:spcAft>
                  <a:spcPts val="0"/>
                </a:spcAft>
                <a:buClr>
                  <a:schemeClr val="tx2"/>
                </a:buClr>
              </a:pPr>
              <a:r>
                <a:rPr lang="en-US" sz="2400" dirty="0">
                  <a:solidFill>
                    <a:srgbClr val="000000"/>
                  </a:solidFill>
                  <a:latin typeface="Lucida Sans" panose="020B0602040502020204" pitchFamily="34" charset="0"/>
                </a:rPr>
                <a:t>Mass Close Procurement Documents</a:t>
              </a:r>
            </a:p>
          </p:txBody>
        </p:sp>
        <p:sp>
          <p:nvSpPr>
            <p:cNvPr id="8" name="Rectangle 7">
              <a:extLst>
                <a:ext uri="{FF2B5EF4-FFF2-40B4-BE49-F238E27FC236}">
                  <a16:creationId xmlns:a16="http://schemas.microsoft.com/office/drawing/2014/main" id="{8B79425C-FA7E-4583-BE7D-607915680CCB}"/>
                </a:ext>
              </a:extLst>
            </p:cNvPr>
            <p:cNvSpPr/>
            <p:nvPr/>
          </p:nvSpPr>
          <p:spPr>
            <a:xfrm>
              <a:off x="4893367" y="1509193"/>
              <a:ext cx="2408768" cy="10861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2" lvl="1">
                <a:spcAft>
                  <a:spcPts val="0"/>
                </a:spcAft>
                <a:buClr>
                  <a:schemeClr val="tx2"/>
                </a:buClr>
              </a:pPr>
              <a:r>
                <a:rPr lang="en-US" sz="2400" dirty="0">
                  <a:solidFill>
                    <a:srgbClr val="000000"/>
                  </a:solidFill>
                  <a:latin typeface="Lucida Sans" panose="020B0602040502020204" pitchFamily="34" charset="0"/>
                </a:rPr>
                <a:t>Reopen Procurement Documents</a:t>
              </a:r>
            </a:p>
          </p:txBody>
        </p:sp>
        <p:sp>
          <p:nvSpPr>
            <p:cNvPr id="9" name="Rectangle 8">
              <a:extLst>
                <a:ext uri="{FF2B5EF4-FFF2-40B4-BE49-F238E27FC236}">
                  <a16:creationId xmlns:a16="http://schemas.microsoft.com/office/drawing/2014/main" id="{5AD41514-B6C2-4A40-8A23-64BF7E6CBFCC}"/>
                </a:ext>
              </a:extLst>
            </p:cNvPr>
            <p:cNvSpPr/>
            <p:nvPr/>
          </p:nvSpPr>
          <p:spPr>
            <a:xfrm>
              <a:off x="1851038" y="3279233"/>
              <a:ext cx="2614716" cy="10861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Lucida Sans" panose="020B0602040502020204" pitchFamily="34" charset="0"/>
                </a:rPr>
                <a:t>1099 Electronic Filing</a:t>
              </a:r>
              <a:endParaRPr lang="en-US" sz="2400" dirty="0"/>
            </a:p>
          </p:txBody>
        </p:sp>
        <p:grpSp>
          <p:nvGrpSpPr>
            <p:cNvPr id="10" name="Group 9">
              <a:extLst>
                <a:ext uri="{FF2B5EF4-FFF2-40B4-BE49-F238E27FC236}">
                  <a16:creationId xmlns:a16="http://schemas.microsoft.com/office/drawing/2014/main" id="{A66B3A3D-470D-4D45-940B-FB7F832CF17B}"/>
                </a:ext>
              </a:extLst>
            </p:cNvPr>
            <p:cNvGrpSpPr/>
            <p:nvPr/>
          </p:nvGrpSpPr>
          <p:grpSpPr>
            <a:xfrm>
              <a:off x="2835562" y="1165920"/>
              <a:ext cx="412202" cy="412202"/>
              <a:chOff x="1069570" y="1806260"/>
              <a:chExt cx="548640" cy="548640"/>
            </a:xfrm>
            <a:solidFill>
              <a:schemeClr val="bg2"/>
            </a:solidFill>
          </p:grpSpPr>
          <p:sp>
            <p:nvSpPr>
              <p:cNvPr id="21" name="Oval 20">
                <a:extLst>
                  <a:ext uri="{FF2B5EF4-FFF2-40B4-BE49-F238E27FC236}">
                    <a16:creationId xmlns:a16="http://schemas.microsoft.com/office/drawing/2014/main" id="{1F3DD7E8-2D09-4DD7-AA05-F4EA63F8236A}"/>
                  </a:ext>
                </a:extLst>
              </p:cNvPr>
              <p:cNvSpPr/>
              <p:nvPr/>
            </p:nvSpPr>
            <p:spPr>
              <a:xfrm>
                <a:off x="1069570" y="1806260"/>
                <a:ext cx="548640" cy="5486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Shape 21">
                <a:extLst>
                  <a:ext uri="{FF2B5EF4-FFF2-40B4-BE49-F238E27FC236}">
                    <a16:creationId xmlns:a16="http://schemas.microsoft.com/office/drawing/2014/main" id="{F4929DC1-BEC2-4FC9-8F7C-2DC8052C662C}"/>
                  </a:ext>
                </a:extLst>
              </p:cNvPr>
              <p:cNvSpPr/>
              <p:nvPr/>
            </p:nvSpPr>
            <p:spPr>
              <a:xfrm rot="18688848">
                <a:off x="1190709" y="1941167"/>
                <a:ext cx="306361" cy="198936"/>
              </a:xfrm>
              <a:prstGeom prst="corner">
                <a:avLst>
                  <a:gd name="adj1" fmla="val 15438"/>
                  <a:gd name="adj2" fmla="val 14968"/>
                </a:avLst>
              </a:prstGeom>
              <a:grp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D38EC7EA-5B8A-4073-B6B1-7D3BAF573E13}"/>
                </a:ext>
              </a:extLst>
            </p:cNvPr>
            <p:cNvSpPr/>
            <p:nvPr/>
          </p:nvSpPr>
          <p:spPr>
            <a:xfrm>
              <a:off x="4893367" y="3279233"/>
              <a:ext cx="2399597" cy="10861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Lucida Sans" panose="020B0602040502020204" pitchFamily="34" charset="0"/>
                </a:rPr>
                <a:t>1099 MISC Adjustments</a:t>
              </a:r>
              <a:endParaRPr lang="en-US" sz="2400" dirty="0"/>
            </a:p>
          </p:txBody>
        </p:sp>
        <p:grpSp>
          <p:nvGrpSpPr>
            <p:cNvPr id="12" name="Group 11">
              <a:extLst>
                <a:ext uri="{FF2B5EF4-FFF2-40B4-BE49-F238E27FC236}">
                  <a16:creationId xmlns:a16="http://schemas.microsoft.com/office/drawing/2014/main" id="{1EA25384-BDBD-4B29-BA30-0B7E100C3301}"/>
                </a:ext>
              </a:extLst>
            </p:cNvPr>
            <p:cNvGrpSpPr/>
            <p:nvPr/>
          </p:nvGrpSpPr>
          <p:grpSpPr>
            <a:xfrm>
              <a:off x="5983603" y="1161757"/>
              <a:ext cx="412202" cy="412202"/>
              <a:chOff x="1069570" y="1806260"/>
              <a:chExt cx="548640" cy="548640"/>
            </a:xfrm>
            <a:solidFill>
              <a:schemeClr val="bg2"/>
            </a:solidFill>
          </p:grpSpPr>
          <p:sp>
            <p:nvSpPr>
              <p:cNvPr id="19" name="Oval 18">
                <a:extLst>
                  <a:ext uri="{FF2B5EF4-FFF2-40B4-BE49-F238E27FC236}">
                    <a16:creationId xmlns:a16="http://schemas.microsoft.com/office/drawing/2014/main" id="{1ABAEF32-561C-4DAE-BBA1-E2D1A5975627}"/>
                  </a:ext>
                </a:extLst>
              </p:cNvPr>
              <p:cNvSpPr/>
              <p:nvPr/>
            </p:nvSpPr>
            <p:spPr>
              <a:xfrm>
                <a:off x="1069570" y="1806260"/>
                <a:ext cx="548640" cy="5486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Shape 19">
                <a:extLst>
                  <a:ext uri="{FF2B5EF4-FFF2-40B4-BE49-F238E27FC236}">
                    <a16:creationId xmlns:a16="http://schemas.microsoft.com/office/drawing/2014/main" id="{BDA9F256-3453-40D9-841E-95A6F14E7870}"/>
                  </a:ext>
                </a:extLst>
              </p:cNvPr>
              <p:cNvSpPr/>
              <p:nvPr/>
            </p:nvSpPr>
            <p:spPr>
              <a:xfrm rot="18688848">
                <a:off x="1190710" y="1941167"/>
                <a:ext cx="306361" cy="198936"/>
              </a:xfrm>
              <a:prstGeom prst="corner">
                <a:avLst>
                  <a:gd name="adj1" fmla="val 15438"/>
                  <a:gd name="adj2" fmla="val 14968"/>
                </a:avLst>
              </a:prstGeom>
              <a:grp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8B5F4F86-7661-477E-894F-63FACE28545F}"/>
                </a:ext>
              </a:extLst>
            </p:cNvPr>
            <p:cNvGrpSpPr/>
            <p:nvPr/>
          </p:nvGrpSpPr>
          <p:grpSpPr>
            <a:xfrm>
              <a:off x="2939694" y="2982532"/>
              <a:ext cx="412202" cy="412202"/>
              <a:chOff x="1069570" y="1806260"/>
              <a:chExt cx="548640" cy="548640"/>
            </a:xfrm>
            <a:solidFill>
              <a:schemeClr val="bg2"/>
            </a:solidFill>
          </p:grpSpPr>
          <p:sp>
            <p:nvSpPr>
              <p:cNvPr id="17" name="Oval 16">
                <a:extLst>
                  <a:ext uri="{FF2B5EF4-FFF2-40B4-BE49-F238E27FC236}">
                    <a16:creationId xmlns:a16="http://schemas.microsoft.com/office/drawing/2014/main" id="{7579C2ED-64A9-4AC0-B555-27CB616C5CBC}"/>
                  </a:ext>
                </a:extLst>
              </p:cNvPr>
              <p:cNvSpPr/>
              <p:nvPr/>
            </p:nvSpPr>
            <p:spPr>
              <a:xfrm>
                <a:off x="1069570" y="1806260"/>
                <a:ext cx="548640" cy="5486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Shape 17">
                <a:extLst>
                  <a:ext uri="{FF2B5EF4-FFF2-40B4-BE49-F238E27FC236}">
                    <a16:creationId xmlns:a16="http://schemas.microsoft.com/office/drawing/2014/main" id="{16DC71E0-5634-4E09-AE69-CF533B55AD75}"/>
                  </a:ext>
                </a:extLst>
              </p:cNvPr>
              <p:cNvSpPr/>
              <p:nvPr/>
            </p:nvSpPr>
            <p:spPr>
              <a:xfrm rot="18688848">
                <a:off x="1190710" y="1941167"/>
                <a:ext cx="306361" cy="198936"/>
              </a:xfrm>
              <a:prstGeom prst="corner">
                <a:avLst>
                  <a:gd name="adj1" fmla="val 15438"/>
                  <a:gd name="adj2" fmla="val 14968"/>
                </a:avLst>
              </a:prstGeom>
              <a:grp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76CD7C1E-11DC-4021-9AFC-217966FC94CE}"/>
                </a:ext>
              </a:extLst>
            </p:cNvPr>
            <p:cNvGrpSpPr/>
            <p:nvPr/>
          </p:nvGrpSpPr>
          <p:grpSpPr>
            <a:xfrm>
              <a:off x="6048177" y="2976609"/>
              <a:ext cx="412202" cy="412202"/>
              <a:chOff x="1069570" y="1806260"/>
              <a:chExt cx="548640" cy="548640"/>
            </a:xfrm>
            <a:solidFill>
              <a:schemeClr val="bg2"/>
            </a:solidFill>
          </p:grpSpPr>
          <p:sp>
            <p:nvSpPr>
              <p:cNvPr id="15" name="Oval 14">
                <a:extLst>
                  <a:ext uri="{FF2B5EF4-FFF2-40B4-BE49-F238E27FC236}">
                    <a16:creationId xmlns:a16="http://schemas.microsoft.com/office/drawing/2014/main" id="{03EA472F-D1E6-482F-A907-DEABF2F6F652}"/>
                  </a:ext>
                </a:extLst>
              </p:cNvPr>
              <p:cNvSpPr/>
              <p:nvPr/>
            </p:nvSpPr>
            <p:spPr>
              <a:xfrm>
                <a:off x="1069570" y="1806260"/>
                <a:ext cx="548640" cy="5486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Shape 15">
                <a:extLst>
                  <a:ext uri="{FF2B5EF4-FFF2-40B4-BE49-F238E27FC236}">
                    <a16:creationId xmlns:a16="http://schemas.microsoft.com/office/drawing/2014/main" id="{0778DD5D-1E86-4121-9196-9E1557AEF1E0}"/>
                  </a:ext>
                </a:extLst>
              </p:cNvPr>
              <p:cNvSpPr/>
              <p:nvPr/>
            </p:nvSpPr>
            <p:spPr>
              <a:xfrm rot="18688848">
                <a:off x="1190710" y="1941167"/>
                <a:ext cx="306361" cy="198936"/>
              </a:xfrm>
              <a:prstGeom prst="corner">
                <a:avLst>
                  <a:gd name="adj1" fmla="val 15438"/>
                  <a:gd name="adj2" fmla="val 14968"/>
                </a:avLst>
              </a:prstGeom>
              <a:grp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sp>
        <p:nvSpPr>
          <p:cNvPr id="23" name="Title 1">
            <a:extLst>
              <a:ext uri="{FF2B5EF4-FFF2-40B4-BE49-F238E27FC236}">
                <a16:creationId xmlns:a16="http://schemas.microsoft.com/office/drawing/2014/main" id="{AEFE05F5-0975-4C96-B9F3-6F69EE49FDFA}"/>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31953571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312770447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284608676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10523729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Date Placeholder 9">
            <a:extLst>
              <a:ext uri="{FF2B5EF4-FFF2-40B4-BE49-F238E27FC236}">
                <a16:creationId xmlns:a16="http://schemas.microsoft.com/office/drawing/2014/main" id="{959E0165-6BEF-44E0-B49E-BE86F7D0E37C}"/>
              </a:ext>
            </a:extLst>
          </p:cNvPr>
          <p:cNvSpPr>
            <a:spLocks noGrp="1"/>
          </p:cNvSpPr>
          <p:nvPr>
            <p:ph type="dt" sz="half" idx="10"/>
          </p:nvPr>
        </p:nvSpPr>
        <p:spPr/>
        <p:txBody>
          <a:bodyPr/>
          <a:lstStyle/>
          <a:p>
            <a:pPr>
              <a:defRPr/>
            </a:pPr>
            <a:endParaRPr lang="en-US" dirty="0"/>
          </a:p>
        </p:txBody>
      </p:sp>
      <p:sp>
        <p:nvSpPr>
          <p:cNvPr id="11" name="Footer Placeholder 10">
            <a:extLst>
              <a:ext uri="{FF2B5EF4-FFF2-40B4-BE49-F238E27FC236}">
                <a16:creationId xmlns:a16="http://schemas.microsoft.com/office/drawing/2014/main" id="{37C55655-DA2A-43D7-85B6-0D2A0B185FB6}"/>
              </a:ext>
            </a:extLst>
          </p:cNvPr>
          <p:cNvSpPr>
            <a:spLocks noGrp="1"/>
          </p:cNvSpPr>
          <p:nvPr>
            <p:ph type="ftr" sz="quarter" idx="11"/>
          </p:nvPr>
        </p:nvSpPr>
        <p:spPr/>
        <p:txBody>
          <a:bodyPr/>
          <a:lstStyle/>
          <a:p>
            <a:pPr>
              <a:defRPr/>
            </a:pPr>
            <a:endParaRPr lang="en-US" dirty="0"/>
          </a:p>
        </p:txBody>
      </p:sp>
      <p:sp>
        <p:nvSpPr>
          <p:cNvPr id="12" name="Slide Number Placeholder 11">
            <a:extLst>
              <a:ext uri="{FF2B5EF4-FFF2-40B4-BE49-F238E27FC236}">
                <a16:creationId xmlns:a16="http://schemas.microsoft.com/office/drawing/2014/main" id="{8D06AAC2-0FFB-4E95-8BB1-16586BE6B9E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5" name="Table Placeholder 4">
            <a:extLst>
              <a:ext uri="{FF2B5EF4-FFF2-40B4-BE49-F238E27FC236}">
                <a16:creationId xmlns:a16="http://schemas.microsoft.com/office/drawing/2014/main" id="{22F339E0-97A6-463F-B4CF-83D424EE63B6}"/>
              </a:ext>
            </a:extLst>
          </p:cNvPr>
          <p:cNvSpPr>
            <a:spLocks noGrp="1"/>
          </p:cNvSpPr>
          <p:nvPr>
            <p:ph type="tbl" sz="quarter" idx="13"/>
          </p:nvPr>
        </p:nvSpPr>
        <p:spPr>
          <a:xfrm>
            <a:off x="788988" y="1152525"/>
            <a:ext cx="7704137" cy="3094038"/>
          </a:xfrm>
        </p:spPr>
        <p:txBody>
          <a:bodyPr/>
          <a:lstStyle/>
          <a:p>
            <a:endParaRPr lang="en-US"/>
          </a:p>
        </p:txBody>
      </p:sp>
    </p:spTree>
    <p:extLst>
      <p:ext uri="{BB962C8B-B14F-4D97-AF65-F5344CB8AC3E}">
        <p14:creationId xmlns:p14="http://schemas.microsoft.com/office/powerpoint/2010/main" val="22630132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68666745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59360771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74468039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10634958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6091012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9375938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83353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226011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881441" y="1952625"/>
            <a:ext cx="4111429" cy="2540000"/>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5" name="Content Placeholder 4">
            <a:extLst>
              <a:ext uri="{FF2B5EF4-FFF2-40B4-BE49-F238E27FC236}">
                <a16:creationId xmlns:a16="http://schemas.microsoft.com/office/drawing/2014/main" id="{33B98E89-47CB-4611-949E-B76FA6684AC7}"/>
              </a:ext>
            </a:extLst>
          </p:cNvPr>
          <p:cNvSpPr>
            <a:spLocks noGrp="1"/>
          </p:cNvSpPr>
          <p:nvPr>
            <p:ph sz="quarter" idx="13"/>
          </p:nvPr>
        </p:nvSpPr>
        <p:spPr>
          <a:xfrm>
            <a:off x="398463" y="1952625"/>
            <a:ext cx="3722687"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7249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image" Target="../media/image1.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heme" Target="../theme/theme5.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4">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34" r:id="rId1"/>
    <p:sldLayoutId id="2147484329" r:id="rId2"/>
    <p:sldLayoutId id="2147484333" r:id="rId3"/>
    <p:sldLayoutId id="2147484232" r:id="rId4"/>
    <p:sldLayoutId id="2147484359" r:id="rId5"/>
    <p:sldLayoutId id="2147484360" r:id="rId6"/>
    <p:sldLayoutId id="2147484354" r:id="rId7"/>
    <p:sldLayoutId id="2147484239" r:id="rId8"/>
    <p:sldLayoutId id="2147484386" r:id="rId9"/>
    <p:sldLayoutId id="2147484234" r:id="rId10"/>
    <p:sldLayoutId id="2147484235" r:id="rId11"/>
    <p:sldLayoutId id="2147484236" r:id="rId12"/>
    <p:sldLayoutId id="2147484237" r:id="rId13"/>
    <p:sldLayoutId id="2147484273" r:id="rId14"/>
    <p:sldLayoutId id="2147484280" r:id="rId15"/>
    <p:sldLayoutId id="2147484330" r:id="rId16"/>
    <p:sldLayoutId id="2147484282" r:id="rId17"/>
    <p:sldLayoutId id="2147484284" r:id="rId18"/>
    <p:sldLayoutId id="2147484332" r:id="rId19"/>
    <p:sldLayoutId id="2147484286" r:id="rId20"/>
    <p:sldLayoutId id="2147484385" r:id="rId21"/>
    <p:sldLayoutId id="2147484387" r:id="rId22"/>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8">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01230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76456"/>
      </p:ext>
    </p:extLst>
  </p:cSld>
  <p:clrMap bg1="lt1" tx1="dk1" bg2="lt2" tx2="dk2" accent1="accent1" accent2="accent2" accent3="accent3" accent4="accent4" accent5="accent5" accent6="accent6" hlink="hlink" folHlink="folHlink"/>
  <p:sldLayoutIdLst>
    <p:sldLayoutId id="2147484353" r:id="rId1"/>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5">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396773"/>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5">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024251"/>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 id="2147484381" r:id="rId20"/>
    <p:sldLayoutId id="2147484382" r:id="rId21"/>
    <p:sldLayoutId id="2147484383" r:id="rId22"/>
    <p:sldLayoutId id="2147484384" r:id="rId23"/>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confluence.esg.wsu.edu/display/KB/Record+Cash+Sale"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su.co1.qualtrics.com/jfe/form/SV_3ql1sztsFwp0zn7" TargetMode="External"/><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confluence.esg.wsu.edu/display/KB/Workday" TargetMode="External"/><Relationship Id="rId7" Type="http://schemas.openxmlformats.org/officeDocument/2006/relationships/hyperlink" Target="https://modernization.wsu.edu/change-network/" TargetMode="External"/><Relationship Id="rId2" Type="http://schemas.openxmlformats.org/officeDocument/2006/relationships/notesSlide" Target="../notesSlides/notesSlide37.xml"/><Relationship Id="rId1" Type="http://schemas.openxmlformats.org/officeDocument/2006/relationships/slideLayout" Target="../slideLayouts/slideLayout47.xml"/><Relationship Id="rId6" Type="http://schemas.openxmlformats.org/officeDocument/2006/relationships/hyperlink" Target="https://modernization.wsu.edu/" TargetMode="External"/><Relationship Id="rId5" Type="http://schemas.openxmlformats.org/officeDocument/2006/relationships/hyperlink" Target="https://www.workdaytrainingcatalog.wsu.edu/" TargetMode="External"/><Relationship Id="rId4" Type="http://schemas.openxmlformats.org/officeDocument/2006/relationships/hyperlink" Target="https://jira.esg.wsu.edu/servicedesk/customer/portal/69/user/login?destination=portal%2F6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jira.esg.wsu.edu/servicedesk/customer/portal/91/user/login?destination=portal%2F91" TargetMode="External"/><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C1D8-0735-4BB1-BABC-548A2C33636B}"/>
              </a:ext>
            </a:extLst>
          </p:cNvPr>
          <p:cNvSpPr>
            <a:spLocks noGrp="1"/>
          </p:cNvSpPr>
          <p:nvPr>
            <p:ph type="ctrTitle"/>
          </p:nvPr>
        </p:nvSpPr>
        <p:spPr>
          <a:xfrm>
            <a:off x="338138" y="1694587"/>
            <a:ext cx="8670690" cy="1754326"/>
          </a:xfrm>
        </p:spPr>
        <p:txBody>
          <a:bodyPr/>
          <a:lstStyle/>
          <a:p>
            <a:r>
              <a:rPr lang="en-US" dirty="0">
                <a:solidFill>
                  <a:schemeClr val="tx2"/>
                </a:solidFill>
              </a:rPr>
              <a:t>Workday Accounts Receivable</a:t>
            </a:r>
          </a:p>
        </p:txBody>
      </p:sp>
      <p:sp>
        <p:nvSpPr>
          <p:cNvPr id="3" name="Subtitle 2">
            <a:extLst>
              <a:ext uri="{FF2B5EF4-FFF2-40B4-BE49-F238E27FC236}">
                <a16:creationId xmlns:a16="http://schemas.microsoft.com/office/drawing/2014/main" id="{C563B3AA-96EB-4C2E-A108-E06EA3FED405}"/>
              </a:ext>
            </a:extLst>
          </p:cNvPr>
          <p:cNvSpPr>
            <a:spLocks noGrp="1"/>
          </p:cNvSpPr>
          <p:nvPr>
            <p:ph type="subTitle" idx="1"/>
          </p:nvPr>
        </p:nvSpPr>
        <p:spPr>
          <a:xfrm>
            <a:off x="314325" y="3734515"/>
            <a:ext cx="7764199" cy="382028"/>
          </a:xfrm>
        </p:spPr>
        <p:txBody>
          <a:bodyPr/>
          <a:lstStyle/>
          <a:p>
            <a:r>
              <a:rPr lang="en-US" dirty="0">
                <a:solidFill>
                  <a:schemeClr val="tx2"/>
                </a:solidFill>
              </a:rPr>
              <a:t>FIN104; ILT</a:t>
            </a:r>
          </a:p>
        </p:txBody>
      </p:sp>
    </p:spTree>
    <p:extLst>
      <p:ext uri="{BB962C8B-B14F-4D97-AF65-F5344CB8AC3E}">
        <p14:creationId xmlns:p14="http://schemas.microsoft.com/office/powerpoint/2010/main" val="14974234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a:xfrm>
            <a:off x="633730" y="111438"/>
            <a:ext cx="8359140" cy="563231"/>
          </a:xfrm>
        </p:spPr>
        <p:txBody>
          <a:bodyPr/>
          <a:lstStyle/>
          <a:p>
            <a:r>
              <a:rPr lang="en-US" dirty="0"/>
              <a:t>Introduction to Receivables</a:t>
            </a:r>
            <a:endParaRPr lang="en-US" dirty="0">
              <a:cs typeface="Lucida Sans" panose="020B0602040502020204" pitchFamily="34" charset="0"/>
            </a:endParaRPr>
          </a:p>
        </p:txBody>
      </p:sp>
      <p:sp>
        <p:nvSpPr>
          <p:cNvPr id="4" name="Content Placeholder 1">
            <a:extLst>
              <a:ext uri="{FF2B5EF4-FFF2-40B4-BE49-F238E27FC236}">
                <a16:creationId xmlns:a16="http://schemas.microsoft.com/office/drawing/2014/main" id="{D5F4982E-A103-4125-A275-9F71BE59C853}"/>
              </a:ext>
            </a:extLst>
          </p:cNvPr>
          <p:cNvSpPr>
            <a:spLocks noGrp="1"/>
          </p:cNvSpPr>
          <p:nvPr>
            <p:ph idx="1"/>
          </p:nvPr>
        </p:nvSpPr>
        <p:spPr>
          <a:xfrm>
            <a:off x="272613" y="1075855"/>
            <a:ext cx="8359140" cy="1200329"/>
          </a:xfrm>
        </p:spPr>
        <p:txBody>
          <a:bodyPr/>
          <a:lstStyle/>
          <a:p>
            <a:pPr>
              <a:lnSpc>
                <a:spcPct val="100000"/>
              </a:lnSpc>
              <a:defRPr/>
            </a:pPr>
            <a:r>
              <a:rPr lang="en-US" dirty="0"/>
              <a:t>Workday considers customers to be a type of business entity and you can record sales and create receivables accounting</a:t>
            </a:r>
          </a:p>
        </p:txBody>
      </p:sp>
    </p:spTree>
    <p:extLst>
      <p:ext uri="{BB962C8B-B14F-4D97-AF65-F5344CB8AC3E}">
        <p14:creationId xmlns:p14="http://schemas.microsoft.com/office/powerpoint/2010/main" val="36781315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Key Terms </a:t>
            </a:r>
            <a:r>
              <a:rPr lang="en-US" dirty="0">
                <a:solidFill>
                  <a:srgbClr val="FFFFFF"/>
                </a:solidFill>
              </a:rPr>
              <a:t>(1 of 1) </a:t>
            </a:r>
            <a:endParaRPr lang="en-US" dirty="0"/>
          </a:p>
        </p:txBody>
      </p:sp>
      <p:graphicFrame>
        <p:nvGraphicFramePr>
          <p:cNvPr id="4" name="Table Placeholder 3">
            <a:extLst>
              <a:ext uri="{FF2B5EF4-FFF2-40B4-BE49-F238E27FC236}">
                <a16:creationId xmlns:a16="http://schemas.microsoft.com/office/drawing/2014/main" id="{9DF9C1AD-95CE-4EDF-B434-DDF8D2F13634}"/>
              </a:ext>
            </a:extLst>
          </p:cNvPr>
          <p:cNvGraphicFramePr>
            <a:graphicFrameLocks noGrp="1"/>
          </p:cNvGraphicFramePr>
          <p:nvPr>
            <p:ph type="tbl" sz="quarter" idx="13"/>
            <p:extLst>
              <p:ext uri="{D42A27DB-BD31-4B8C-83A1-F6EECF244321}">
                <p14:modId xmlns:p14="http://schemas.microsoft.com/office/powerpoint/2010/main" val="583855001"/>
              </p:ext>
            </p:extLst>
          </p:nvPr>
        </p:nvGraphicFramePr>
        <p:xfrm>
          <a:off x="172571" y="761156"/>
          <a:ext cx="8801100" cy="4297680"/>
        </p:xfrm>
        <a:graphic>
          <a:graphicData uri="http://schemas.openxmlformats.org/drawingml/2006/table">
            <a:tbl>
              <a:tblPr firstRow="1" bandRow="1">
                <a:tableStyleId>{5C22544A-7EE6-4342-B048-85BDC9FD1C3A}</a:tableStyleId>
              </a:tblPr>
              <a:tblGrid>
                <a:gridCol w="1856280">
                  <a:extLst>
                    <a:ext uri="{9D8B030D-6E8A-4147-A177-3AD203B41FA5}">
                      <a16:colId xmlns:a16="http://schemas.microsoft.com/office/drawing/2014/main" val="3359413268"/>
                    </a:ext>
                  </a:extLst>
                </a:gridCol>
                <a:gridCol w="6944820">
                  <a:extLst>
                    <a:ext uri="{9D8B030D-6E8A-4147-A177-3AD203B41FA5}">
                      <a16:colId xmlns:a16="http://schemas.microsoft.com/office/drawing/2014/main" val="4082753753"/>
                    </a:ext>
                  </a:extLst>
                </a:gridCol>
              </a:tblGrid>
              <a:tr h="441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370922330"/>
                  </a:ext>
                </a:extLst>
              </a:tr>
              <a:tr h="1852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Cash Sale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It is the recording of a payment without an associated invoice.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kern="1200" dirty="0">
                        <a:solidFill>
                          <a:schemeClr val="tx1"/>
                        </a:solidFill>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a:solidFill>
                            <a:schemeClr val="tx1"/>
                          </a:solidFill>
                          <a:latin typeface="Lucida Sans" panose="020B0602030504020204" pitchFamily="34" charset="0"/>
                          <a:ea typeface="+mn-ea"/>
                          <a:cs typeface="+mn-cs"/>
                        </a:rPr>
                        <a:t>Note: </a:t>
                      </a:r>
                      <a:r>
                        <a:rPr lang="en-US" sz="2400" b="0" kern="1200" dirty="0">
                          <a:solidFill>
                            <a:schemeClr val="tx1"/>
                          </a:solidFill>
                          <a:latin typeface="Lucida Sans" panose="020B0602030504020204" pitchFamily="34" charset="0"/>
                          <a:ea typeface="+mn-ea"/>
                          <a:cs typeface="+mn-cs"/>
                        </a:rPr>
                        <a:t>‘</a:t>
                      </a:r>
                      <a:r>
                        <a:rPr lang="en-US" sz="2400" kern="1200" dirty="0">
                          <a:solidFill>
                            <a:schemeClr val="tx1"/>
                          </a:solidFill>
                          <a:latin typeface="Lucida Sans" panose="020B0602030504020204" pitchFamily="34" charset="0"/>
                          <a:ea typeface="+mn-ea"/>
                          <a:cs typeface="+mn-cs"/>
                        </a:rPr>
                        <a:t>Cash Sale’ does not only mean cash. Check</a:t>
                      </a:r>
                      <a:r>
                        <a:rPr lang="en-US" sz="2400" kern="1200" baseline="0" dirty="0">
                          <a:solidFill>
                            <a:schemeClr val="tx1"/>
                          </a:solidFill>
                          <a:latin typeface="Lucida Sans" panose="020B0602030504020204" pitchFamily="34" charset="0"/>
                          <a:ea typeface="+mn-ea"/>
                          <a:cs typeface="+mn-cs"/>
                        </a:rPr>
                        <a:t> </a:t>
                      </a:r>
                      <a:r>
                        <a:rPr lang="en-US" sz="2400" kern="1200" dirty="0">
                          <a:solidFill>
                            <a:schemeClr val="tx1"/>
                          </a:solidFill>
                          <a:latin typeface="Lucida Sans" panose="020B0602030504020204" pitchFamily="34" charset="0"/>
                          <a:ea typeface="+mn-ea"/>
                          <a:cs typeface="+mn-cs"/>
                        </a:rPr>
                        <a:t>and No</a:t>
                      </a:r>
                      <a:r>
                        <a:rPr lang="en-US" sz="2400" kern="1200" baseline="0" dirty="0">
                          <a:solidFill>
                            <a:schemeClr val="tx1"/>
                          </a:solidFill>
                          <a:latin typeface="Lucida Sans" panose="020B0602030504020204" pitchFamily="34" charset="0"/>
                          <a:ea typeface="+mn-ea"/>
                          <a:cs typeface="+mn-cs"/>
                        </a:rPr>
                        <a:t> Money</a:t>
                      </a:r>
                      <a:r>
                        <a:rPr lang="en-US" sz="2400" kern="1200" dirty="0">
                          <a:solidFill>
                            <a:schemeClr val="tx1"/>
                          </a:solidFill>
                          <a:latin typeface="Lucida Sans" panose="020B0602030504020204" pitchFamily="34" charset="0"/>
                          <a:ea typeface="+mn-ea"/>
                          <a:cs typeface="+mn-cs"/>
                        </a:rPr>
                        <a:t> is recorded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57171"/>
                  </a:ext>
                </a:extLst>
              </a:tr>
              <a:tr h="1852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Customer Deposit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Use this task when you've made a bank deposit and want to record it in Workday.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kern="1200" dirty="0">
                        <a:solidFill>
                          <a:schemeClr val="tx1"/>
                        </a:solidFill>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a:solidFill>
                            <a:schemeClr val="tx1"/>
                          </a:solidFill>
                          <a:latin typeface="Lucida Sans" panose="020B0602030504020204" pitchFamily="34" charset="0"/>
                          <a:ea typeface="+mn-ea"/>
                          <a:cs typeface="+mn-cs"/>
                        </a:rPr>
                        <a:t>Note:</a:t>
                      </a:r>
                      <a:r>
                        <a:rPr lang="en-US" sz="2400" b="0" kern="1200" baseline="0" dirty="0">
                          <a:solidFill>
                            <a:schemeClr val="tx1"/>
                          </a:solidFill>
                          <a:latin typeface="Lucida Sans" panose="020B0602030504020204" pitchFamily="34" charset="0"/>
                          <a:ea typeface="+mn-ea"/>
                          <a:cs typeface="+mn-cs"/>
                        </a:rPr>
                        <a:t> Performed by the Accounts Receivable Specialist in the Bursar’s Office.</a:t>
                      </a:r>
                      <a:endParaRPr lang="en-US" sz="2400" b="1" kern="1200" dirty="0">
                        <a:solidFill>
                          <a:schemeClr val="tx1"/>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91007"/>
                  </a:ext>
                </a:extLst>
              </a:tr>
            </a:tbl>
          </a:graphicData>
        </a:graphic>
      </p:graphicFrame>
    </p:spTree>
    <p:extLst>
      <p:ext uri="{BB962C8B-B14F-4D97-AF65-F5344CB8AC3E}">
        <p14:creationId xmlns:p14="http://schemas.microsoft.com/office/powerpoint/2010/main" val="38042283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Key Process Changes (1 of 3)</a:t>
            </a:r>
          </a:p>
        </p:txBody>
      </p:sp>
      <p:sp>
        <p:nvSpPr>
          <p:cNvPr id="5"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21528" y="1057379"/>
            <a:ext cx="8377428" cy="1723549"/>
          </a:xfrm>
        </p:spPr>
        <p:txBody>
          <a:bodyPr/>
          <a:lstStyle/>
          <a:p>
            <a:pPr marL="169863" lvl="1" indent="-169863" defTabSz="914378">
              <a:lnSpc>
                <a:spcPct val="100000"/>
              </a:lnSpc>
              <a:spcBef>
                <a:spcPts val="600"/>
              </a:spcBef>
              <a:buSzPct val="100000"/>
              <a:buFont typeface="Arial" pitchFamily="34" charset="0"/>
              <a:buChar char="•"/>
              <a:defRPr/>
            </a:pPr>
            <a:r>
              <a:rPr lang="en-US" sz="2400" dirty="0">
                <a:sym typeface="Arial"/>
              </a:rPr>
              <a:t>Creation of customers in Workday is centralized</a:t>
            </a:r>
          </a:p>
          <a:p>
            <a:pPr marL="169863" lvl="1" indent="-169863" defTabSz="914378">
              <a:lnSpc>
                <a:spcPct val="100000"/>
              </a:lnSpc>
              <a:spcBef>
                <a:spcPts val="600"/>
              </a:spcBef>
              <a:buSzPct val="100000"/>
              <a:buFont typeface="Arial" pitchFamily="34" charset="0"/>
              <a:buChar char="•"/>
              <a:defRPr/>
            </a:pPr>
            <a:r>
              <a:rPr lang="en-US" sz="2400" dirty="0">
                <a:sym typeface="Arial"/>
              </a:rPr>
              <a:t>Approval workflow and signatories are standardized</a:t>
            </a:r>
          </a:p>
          <a:p>
            <a:pPr marL="169863" lvl="1" indent="-169863" defTabSz="914378">
              <a:lnSpc>
                <a:spcPct val="100000"/>
              </a:lnSpc>
              <a:spcBef>
                <a:spcPts val="600"/>
              </a:spcBef>
              <a:buSzPct val="100000"/>
              <a:buFont typeface="Arial" pitchFamily="34" charset="0"/>
              <a:buChar char="•"/>
              <a:defRPr/>
            </a:pPr>
            <a:r>
              <a:rPr lang="en-US" sz="2400" dirty="0"/>
              <a:t>Track receivables and payments from non-sponsored programs</a:t>
            </a:r>
          </a:p>
        </p:txBody>
      </p:sp>
    </p:spTree>
    <p:extLst>
      <p:ext uri="{BB962C8B-B14F-4D97-AF65-F5344CB8AC3E}">
        <p14:creationId xmlns:p14="http://schemas.microsoft.com/office/powerpoint/2010/main" val="18052975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Key Process Changes (2 of 3)</a:t>
            </a:r>
          </a:p>
        </p:txBody>
      </p:sp>
      <p:sp>
        <p:nvSpPr>
          <p:cNvPr id="4" name="Text Placeholder 3" descr="Screenshot of the Accounts Receivable statement.">
            <a:extLst>
              <a:ext uri="{FF2B5EF4-FFF2-40B4-BE49-F238E27FC236}">
                <a16:creationId xmlns:a16="http://schemas.microsoft.com/office/drawing/2014/main" id="{C063CCDF-0312-40FF-8973-89C1197A886B}"/>
              </a:ext>
            </a:extLst>
          </p:cNvPr>
          <p:cNvSpPr>
            <a:spLocks noGrp="1"/>
          </p:cNvSpPr>
          <p:nvPr>
            <p:ph type="body" sz="quarter" idx="13"/>
          </p:nvPr>
        </p:nvSpPr>
        <p:spPr>
          <a:xfrm>
            <a:off x="333979" y="852759"/>
            <a:ext cx="8476041" cy="1718991"/>
          </a:xfrm>
        </p:spPr>
        <p:txBody>
          <a:bodyPr/>
          <a:lstStyle/>
          <a:p>
            <a:pPr marL="169863" lvl="1" indent="-169863" defTabSz="914378">
              <a:lnSpc>
                <a:spcPct val="100000"/>
              </a:lnSpc>
              <a:spcBef>
                <a:spcPts val="600"/>
              </a:spcBef>
              <a:buFont typeface="Arial" pitchFamily="34" charset="0"/>
              <a:buChar char="•"/>
              <a:defRPr/>
            </a:pPr>
            <a:r>
              <a:rPr lang="en-US" sz="2400" dirty="0">
                <a:sym typeface="Arial"/>
              </a:rPr>
              <a:t>General accounts receivable, the process of creating a balance on a customer’s account, will continue to be performed in myWSU.</a:t>
            </a:r>
          </a:p>
          <a:p>
            <a:pPr marL="169863" lvl="1" indent="-169863" defTabSz="914378">
              <a:lnSpc>
                <a:spcPct val="100000"/>
              </a:lnSpc>
              <a:spcBef>
                <a:spcPts val="600"/>
              </a:spcBef>
              <a:buFont typeface="Arial" pitchFamily="34" charset="0"/>
              <a:buChar char="•"/>
              <a:defRPr/>
            </a:pPr>
            <a:r>
              <a:rPr lang="en-US" sz="2400" dirty="0">
                <a:sym typeface="Arial"/>
              </a:rPr>
              <a:t>myWSU will continue to house all student financial information.</a:t>
            </a:r>
          </a:p>
          <a:p>
            <a:endParaRPr lang="en-US" dirty="0"/>
          </a:p>
        </p:txBody>
      </p:sp>
      <p:pic>
        <p:nvPicPr>
          <p:cNvPr id="8" name="Content Placeholder 7" descr="Screenshot of the Acco">
            <a:extLst>
              <a:ext uri="{FF2B5EF4-FFF2-40B4-BE49-F238E27FC236}">
                <a16:creationId xmlns:a16="http://schemas.microsoft.com/office/drawing/2014/main" id="{92260B75-32CB-46CE-ACFB-F2F7E276C8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4409" y="2749840"/>
            <a:ext cx="5984332" cy="2191877"/>
          </a:xfrm>
          <a:prstGeom prst="rect">
            <a:avLst/>
          </a:prstGeom>
          <a:ln w="9525">
            <a:solidFill>
              <a:srgbClr val="A6A6A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66064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Key Process Changes (3 of 3)</a:t>
            </a:r>
          </a:p>
        </p:txBody>
      </p:sp>
      <p:sp>
        <p:nvSpPr>
          <p:cNvPr id="5"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21528" y="1057379"/>
            <a:ext cx="8377428" cy="1646605"/>
          </a:xfrm>
        </p:spPr>
        <p:txBody>
          <a:bodyPr/>
          <a:lstStyle/>
          <a:p>
            <a:pPr marL="169863" lvl="1" indent="-169863" defTabSz="914378">
              <a:lnSpc>
                <a:spcPct val="100000"/>
              </a:lnSpc>
              <a:spcBef>
                <a:spcPts val="600"/>
              </a:spcBef>
              <a:buSzPct val="100000"/>
              <a:buFont typeface="Arial" pitchFamily="34" charset="0"/>
              <a:buChar char="•"/>
              <a:defRPr/>
            </a:pPr>
            <a:r>
              <a:rPr lang="en-US" sz="2400" dirty="0">
                <a:sym typeface="Arial"/>
              </a:rPr>
              <a:t>Grants billing and receipting functions will be moved to Workday</a:t>
            </a:r>
          </a:p>
          <a:p>
            <a:pPr marL="169863" lvl="1" indent="-169863" defTabSz="914378">
              <a:lnSpc>
                <a:spcPct val="100000"/>
              </a:lnSpc>
              <a:spcBef>
                <a:spcPts val="600"/>
              </a:spcBef>
              <a:buSzPct val="100000"/>
              <a:buFont typeface="Arial" pitchFamily="34" charset="0"/>
              <a:buChar char="•"/>
              <a:defRPr/>
            </a:pPr>
            <a:r>
              <a:rPr lang="en-US" sz="2400" dirty="0">
                <a:sym typeface="Arial"/>
              </a:rPr>
              <a:t>Workday will replace the Cash Deposit Report from BPPM 30.53 using the Record Cash Sale task</a:t>
            </a:r>
            <a:endParaRPr lang="en-US" sz="2400" dirty="0"/>
          </a:p>
        </p:txBody>
      </p:sp>
    </p:spTree>
    <p:extLst>
      <p:ext uri="{BB962C8B-B14F-4D97-AF65-F5344CB8AC3E}">
        <p14:creationId xmlns:p14="http://schemas.microsoft.com/office/powerpoint/2010/main" val="7106443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Workday Roles (1 of 2)</a:t>
            </a:r>
          </a:p>
        </p:txBody>
      </p:sp>
      <p:graphicFrame>
        <p:nvGraphicFramePr>
          <p:cNvPr id="6" name="Table Placeholder 5">
            <a:extLst>
              <a:ext uri="{FF2B5EF4-FFF2-40B4-BE49-F238E27FC236}">
                <a16:creationId xmlns:a16="http://schemas.microsoft.com/office/drawing/2014/main" id="{3431E30D-EAF0-4976-B5ED-557A8E5E3ACD}"/>
              </a:ext>
            </a:extLst>
          </p:cNvPr>
          <p:cNvGraphicFramePr>
            <a:graphicFrameLocks noGrp="1"/>
          </p:cNvGraphicFramePr>
          <p:nvPr>
            <p:ph type="tbl" sz="quarter" idx="13"/>
            <p:extLst>
              <p:ext uri="{D42A27DB-BD31-4B8C-83A1-F6EECF244321}">
                <p14:modId xmlns:p14="http://schemas.microsoft.com/office/powerpoint/2010/main" val="450797550"/>
              </p:ext>
            </p:extLst>
          </p:nvPr>
        </p:nvGraphicFramePr>
        <p:xfrm>
          <a:off x="165370" y="914400"/>
          <a:ext cx="8777908" cy="3931920"/>
        </p:xfrm>
        <a:graphic>
          <a:graphicData uri="http://schemas.openxmlformats.org/drawingml/2006/table">
            <a:tbl>
              <a:tblPr firstRow="1" bandRow="1">
                <a:tableStyleId>{5C22544A-7EE6-4342-B048-85BDC9FD1C3A}</a:tableStyleId>
              </a:tblPr>
              <a:tblGrid>
                <a:gridCol w="1877294">
                  <a:extLst>
                    <a:ext uri="{9D8B030D-6E8A-4147-A177-3AD203B41FA5}">
                      <a16:colId xmlns:a16="http://schemas.microsoft.com/office/drawing/2014/main" val="2259727749"/>
                    </a:ext>
                  </a:extLst>
                </a:gridCol>
                <a:gridCol w="6900614">
                  <a:extLst>
                    <a:ext uri="{9D8B030D-6E8A-4147-A177-3AD203B41FA5}">
                      <a16:colId xmlns:a16="http://schemas.microsoft.com/office/drawing/2014/main" val="2279313489"/>
                    </a:ext>
                  </a:extLst>
                </a:gridCol>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18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Customer Billing Specialist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latin typeface="Lucida Sans" panose="020B0602030504020204" pitchFamily="34" charset="0"/>
                          <a:ea typeface="+mn-ea"/>
                          <a:cs typeface="+mn-cs"/>
                        </a:rPr>
                        <a:t>This role performs customer and receivables processes at a department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228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Accounts Receivable Specialist (Company)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latin typeface="Lucida Sans" panose="020B0602030504020204" pitchFamily="34" charset="0"/>
                          <a:ea typeface="+mn-ea"/>
                          <a:cs typeface="+mn-cs"/>
                        </a:rPr>
                        <a:t>This role performs customer and receivables activities at a Central Unit level. These activities include record and apply payment, deposits, refund, overpayments, and bad debt write-off.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5555448"/>
                  </a:ext>
                </a:extLst>
              </a:tr>
            </a:tbl>
          </a:graphicData>
        </a:graphic>
      </p:graphicFrame>
    </p:spTree>
    <p:extLst>
      <p:ext uri="{BB962C8B-B14F-4D97-AF65-F5344CB8AC3E}">
        <p14:creationId xmlns:p14="http://schemas.microsoft.com/office/powerpoint/2010/main" val="33502233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Workday Roles (2 of 2)</a:t>
            </a:r>
          </a:p>
        </p:txBody>
      </p:sp>
      <p:graphicFrame>
        <p:nvGraphicFramePr>
          <p:cNvPr id="6" name="Table Placeholder 5">
            <a:extLst>
              <a:ext uri="{FF2B5EF4-FFF2-40B4-BE49-F238E27FC236}">
                <a16:creationId xmlns:a16="http://schemas.microsoft.com/office/drawing/2014/main" id="{35D048F8-3F10-4412-A0D4-433C73B3994D}"/>
              </a:ext>
            </a:extLst>
          </p:cNvPr>
          <p:cNvGraphicFramePr>
            <a:graphicFrameLocks noGrp="1"/>
          </p:cNvGraphicFramePr>
          <p:nvPr>
            <p:ph type="tbl" sz="quarter" idx="13"/>
            <p:extLst>
              <p:ext uri="{D42A27DB-BD31-4B8C-83A1-F6EECF244321}">
                <p14:modId xmlns:p14="http://schemas.microsoft.com/office/powerpoint/2010/main" val="2672240042"/>
              </p:ext>
            </p:extLst>
          </p:nvPr>
        </p:nvGraphicFramePr>
        <p:xfrm>
          <a:off x="165370" y="914400"/>
          <a:ext cx="8788939" cy="2377440"/>
        </p:xfrm>
        <a:graphic>
          <a:graphicData uri="http://schemas.openxmlformats.org/drawingml/2006/table">
            <a:tbl>
              <a:tblPr firstRow="1" bandRow="1">
                <a:tableStyleId>{5C22544A-7EE6-4342-B048-85BDC9FD1C3A}</a:tableStyleId>
              </a:tblPr>
              <a:tblGrid>
                <a:gridCol w="1879653">
                  <a:extLst>
                    <a:ext uri="{9D8B030D-6E8A-4147-A177-3AD203B41FA5}">
                      <a16:colId xmlns:a16="http://schemas.microsoft.com/office/drawing/2014/main" val="2259727749"/>
                    </a:ext>
                  </a:extLst>
                </a:gridCol>
                <a:gridCol w="6909286">
                  <a:extLst>
                    <a:ext uri="{9D8B030D-6E8A-4147-A177-3AD203B41FA5}">
                      <a16:colId xmlns:a16="http://schemas.microsoft.com/office/drawing/2014/main" val="2279313489"/>
                    </a:ext>
                  </a:extLst>
                </a:gridCol>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Accounts Receivable Manager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latin typeface="Lucida Sans" panose="020B0602030504020204" pitchFamily="34" charset="0"/>
                          <a:ea typeface="+mn-ea"/>
                          <a:cs typeface="+mn-cs"/>
                        </a:rPr>
                        <a:t>This role oversees the work performed by Accounts Receivable Specialists. It also approves refunds if they are greater than or equal to $10,000 and approves any write-off of bad debts.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bl>
          </a:graphicData>
        </a:graphic>
      </p:graphicFrame>
    </p:spTree>
    <p:extLst>
      <p:ext uri="{BB962C8B-B14F-4D97-AF65-F5344CB8AC3E}">
        <p14:creationId xmlns:p14="http://schemas.microsoft.com/office/powerpoint/2010/main" val="31459630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Lesson 1 Summary</a:t>
            </a:r>
          </a:p>
        </p:txBody>
      </p:sp>
      <p:sp>
        <p:nvSpPr>
          <p:cNvPr id="4" name="Content Placeholder 1">
            <a:extLst>
              <a:ext uri="{FF2B5EF4-FFF2-40B4-BE49-F238E27FC236}">
                <a16:creationId xmlns:a16="http://schemas.microsoft.com/office/drawing/2014/main" id="{282DBC0A-3E4F-41FA-941A-E30BF7EA891D}"/>
              </a:ext>
            </a:extLst>
          </p:cNvPr>
          <p:cNvSpPr>
            <a:spLocks noGrp="1"/>
          </p:cNvSpPr>
          <p:nvPr>
            <p:ph idx="1"/>
          </p:nvPr>
        </p:nvSpPr>
        <p:spPr>
          <a:xfrm>
            <a:off x="411480" y="1047750"/>
            <a:ext cx="8377428" cy="3529364"/>
          </a:xfrm>
        </p:spPr>
        <p:txBody>
          <a:bodyPr/>
          <a:lstStyle/>
          <a:p>
            <a:pPr marL="0" indent="0">
              <a:lnSpc>
                <a:spcPct val="100000"/>
              </a:lnSpc>
              <a:buNone/>
            </a:pPr>
            <a:r>
              <a:rPr lang="en-US" sz="2400" dirty="0">
                <a:solidFill>
                  <a:schemeClr val="tx1"/>
                </a:solidFill>
              </a:rPr>
              <a:t>Now that you have completed this lesson, you should be able to: </a:t>
            </a:r>
          </a:p>
          <a:p>
            <a:pPr marL="171450" indent="-171450">
              <a:lnSpc>
                <a:spcPct val="100000"/>
              </a:lnSpc>
            </a:pPr>
            <a:r>
              <a:rPr lang="en-US" dirty="0">
                <a:cs typeface="Lucida Sans" panose="020B0602040502020204" pitchFamily="34" charset="0"/>
              </a:rPr>
              <a:t>Identify the key terms used in the Accounts Receivable process </a:t>
            </a:r>
          </a:p>
          <a:p>
            <a:pPr marL="171450" indent="-171450">
              <a:lnSpc>
                <a:spcPct val="100000"/>
              </a:lnSpc>
            </a:pPr>
            <a:r>
              <a:rPr lang="en-US" dirty="0">
                <a:cs typeface="Lucida Sans" panose="020B0602040502020204" pitchFamily="34" charset="0"/>
              </a:rPr>
              <a:t>Describe the key changes as a result of implementing Workday</a:t>
            </a:r>
          </a:p>
          <a:p>
            <a:pPr marL="171450" indent="-171450">
              <a:lnSpc>
                <a:spcPct val="100000"/>
              </a:lnSpc>
            </a:pPr>
            <a:r>
              <a:rPr lang="en-US" dirty="0">
                <a:cs typeface="Lucida Sans" panose="020B0602040502020204" pitchFamily="34" charset="0"/>
              </a:rPr>
              <a:t>Identify the Workday roles in Accounts Receivable</a:t>
            </a:r>
            <a:endParaRPr lang="en-US" dirty="0"/>
          </a:p>
        </p:txBody>
      </p:sp>
    </p:spTree>
    <p:extLst>
      <p:ext uri="{BB962C8B-B14F-4D97-AF65-F5344CB8AC3E}">
        <p14:creationId xmlns:p14="http://schemas.microsoft.com/office/powerpoint/2010/main" val="22063745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Four</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Cash Sale and Reporting</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2</a:t>
            </a:r>
          </a:p>
        </p:txBody>
      </p:sp>
    </p:spTree>
    <p:extLst>
      <p:ext uri="{BB962C8B-B14F-4D97-AF65-F5344CB8AC3E}">
        <p14:creationId xmlns:p14="http://schemas.microsoft.com/office/powerpoint/2010/main" val="17516071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a:xfrm>
            <a:off x="633730" y="111438"/>
            <a:ext cx="8359140" cy="563231"/>
          </a:xfrm>
        </p:spPr>
        <p:txBody>
          <a:bodyPr/>
          <a:lstStyle/>
          <a:p>
            <a:r>
              <a:rPr lang="en-US" dirty="0"/>
              <a:t>Lesson 2 Objectives</a:t>
            </a:r>
            <a:endParaRPr lang="en-US" dirty="0">
              <a:cs typeface="Lucida Sans" panose="020B0602040502020204" pitchFamily="34" charset="0"/>
            </a:endParaRPr>
          </a:p>
        </p:txBody>
      </p:sp>
      <p:sp>
        <p:nvSpPr>
          <p:cNvPr id="5" name="Content Placeholder 1">
            <a:extLst>
              <a:ext uri="{FF2B5EF4-FFF2-40B4-BE49-F238E27FC236}">
                <a16:creationId xmlns:a16="http://schemas.microsoft.com/office/drawing/2014/main" id="{8A8E43B5-B84C-476F-914A-F81F7EDEA45F}"/>
              </a:ext>
            </a:extLst>
          </p:cNvPr>
          <p:cNvSpPr>
            <a:spLocks noGrp="1"/>
          </p:cNvSpPr>
          <p:nvPr>
            <p:ph idx="1"/>
          </p:nvPr>
        </p:nvSpPr>
        <p:spPr>
          <a:xfrm>
            <a:off x="411480" y="1051560"/>
            <a:ext cx="8460838" cy="1800493"/>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t>Explain the concept of Cash Sale in Workday</a:t>
            </a:r>
          </a:p>
          <a:p>
            <a:pPr marL="169863" indent="-169863">
              <a:lnSpc>
                <a:spcPct val="100000"/>
              </a:lnSpc>
            </a:pPr>
            <a:r>
              <a:rPr lang="en-US" dirty="0"/>
              <a:t>Perform the steps to record a cash sale</a:t>
            </a:r>
          </a:p>
          <a:p>
            <a:pPr marL="169863" indent="-169863">
              <a:lnSpc>
                <a:spcPct val="100000"/>
              </a:lnSpc>
            </a:pPr>
            <a:r>
              <a:rPr lang="en-US" dirty="0"/>
              <a:t>Run the important Accounts Receivable reports</a:t>
            </a:r>
          </a:p>
        </p:txBody>
      </p:sp>
    </p:spTree>
    <p:extLst>
      <p:ext uri="{BB962C8B-B14F-4D97-AF65-F5344CB8AC3E}">
        <p14:creationId xmlns:p14="http://schemas.microsoft.com/office/powerpoint/2010/main" val="21533899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(1 of 3)</a:t>
            </a:r>
          </a:p>
        </p:txBody>
      </p:sp>
      <p:sp>
        <p:nvSpPr>
          <p:cNvPr id="5" name="Content Placeholder 4"/>
          <p:cNvSpPr>
            <a:spLocks noGrp="1"/>
          </p:cNvSpPr>
          <p:nvPr>
            <p:ph idx="1"/>
          </p:nvPr>
        </p:nvSpPr>
        <p:spPr>
          <a:xfrm>
            <a:off x="411480" y="1047331"/>
            <a:ext cx="8377428" cy="3647152"/>
          </a:xfrm>
        </p:spPr>
        <p:txBody>
          <a:bodyPr/>
          <a:lstStyle/>
          <a:p>
            <a:pPr marL="0" indent="0">
              <a:lnSpc>
                <a:spcPct val="100000"/>
              </a:lnSpc>
              <a:buNone/>
            </a:pPr>
            <a:r>
              <a:rPr lang="en-US" dirty="0">
                <a:solidFill>
                  <a:schemeClr val="tx2"/>
                </a:solidFill>
              </a:rPr>
              <a:t>To ensure a positive, productive training environment, please adhere to the following rules throughout the duration of the training session:</a:t>
            </a:r>
          </a:p>
          <a:p>
            <a:pPr marL="168275" indent="0">
              <a:lnSpc>
                <a:spcPct val="100000"/>
              </a:lnSpc>
              <a:buNone/>
            </a:pPr>
            <a:endParaRPr lang="en-US" dirty="0">
              <a:solidFill>
                <a:schemeClr val="tx2"/>
              </a:solidFill>
            </a:endParaRPr>
          </a:p>
          <a:p>
            <a:pPr marL="168275" indent="-168275">
              <a:lnSpc>
                <a:spcPct val="100000"/>
              </a:lnSpc>
            </a:pPr>
            <a:r>
              <a:rPr lang="en-US" dirty="0"/>
              <a:t>Mute your microphones to eliminate distractions.</a:t>
            </a:r>
          </a:p>
          <a:p>
            <a:pPr marL="168275" lvl="0" indent="-168275">
              <a:lnSpc>
                <a:spcPct val="100000"/>
              </a:lnSpc>
            </a:pPr>
            <a:r>
              <a:rPr lang="en-US" dirty="0"/>
              <a:t>To ask questions, use the “raise hand” feature or submit your questions via the Zoom chat window. Questions will be moderated and addressed during the training session.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78563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Cash Sale</a:t>
            </a:r>
          </a:p>
        </p:txBody>
      </p:sp>
      <p:sp>
        <p:nvSpPr>
          <p:cNvPr id="14" name="Text Placeholder 13">
            <a:extLst>
              <a:ext uri="{FF2B5EF4-FFF2-40B4-BE49-F238E27FC236}">
                <a16:creationId xmlns:a16="http://schemas.microsoft.com/office/drawing/2014/main" id="{48944710-154B-4210-9BA9-DD89E423F7BF}"/>
              </a:ext>
            </a:extLst>
          </p:cNvPr>
          <p:cNvSpPr>
            <a:spLocks noGrp="1"/>
          </p:cNvSpPr>
          <p:nvPr>
            <p:ph type="body" sz="quarter" idx="13"/>
          </p:nvPr>
        </p:nvSpPr>
        <p:spPr>
          <a:xfrm>
            <a:off x="489527" y="876878"/>
            <a:ext cx="7823199" cy="1200329"/>
          </a:xfrm>
        </p:spPr>
        <p:txBody>
          <a:bodyPr/>
          <a:lstStyle/>
          <a:p>
            <a:pPr marL="0" lvl="1" indent="0">
              <a:lnSpc>
                <a:spcPct val="100000"/>
              </a:lnSpc>
              <a:spcBef>
                <a:spcPts val="600"/>
              </a:spcBef>
              <a:spcAft>
                <a:spcPts val="0"/>
              </a:spcAft>
              <a:buNone/>
              <a:tabLst>
                <a:tab pos="403225" algn="l"/>
              </a:tabLst>
              <a:defRPr/>
            </a:pPr>
            <a:r>
              <a:rPr lang="en-US" sz="2400" kern="1200" dirty="0">
                <a:solidFill>
                  <a:srgbClr val="000000"/>
                </a:solidFill>
              </a:rPr>
              <a:t>Cash Sale is utilized when no invoice exists in the system. This is an primary way of recording revenue for daily deposits.</a:t>
            </a:r>
          </a:p>
        </p:txBody>
      </p:sp>
      <p:pic>
        <p:nvPicPr>
          <p:cNvPr id="6" name="Content Placeholder 5">
            <a:extLst>
              <a:ext uri="{FF2B5EF4-FFF2-40B4-BE49-F238E27FC236}">
                <a16:creationId xmlns:a16="http://schemas.microsoft.com/office/drawing/2014/main" id="{24807A89-B1FA-49A4-B4C9-A21EFAE2314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381" y="1978599"/>
            <a:ext cx="8377237" cy="3294812"/>
          </a:xfrm>
        </p:spPr>
      </p:pic>
    </p:spTree>
    <p:extLst>
      <p:ext uri="{BB962C8B-B14F-4D97-AF65-F5344CB8AC3E}">
        <p14:creationId xmlns:p14="http://schemas.microsoft.com/office/powerpoint/2010/main" val="16732338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Record Cash Sale (1 of 2)</a:t>
            </a:r>
          </a:p>
        </p:txBody>
      </p:sp>
      <p:sp>
        <p:nvSpPr>
          <p:cNvPr id="6" name="Text Placeholder 5">
            <a:extLst>
              <a:ext uri="{FF2B5EF4-FFF2-40B4-BE49-F238E27FC236}">
                <a16:creationId xmlns:a16="http://schemas.microsoft.com/office/drawing/2014/main" id="{B9F4C714-D9F8-4189-89FF-D8D54E8A8D3D}"/>
              </a:ext>
            </a:extLst>
          </p:cNvPr>
          <p:cNvSpPr>
            <a:spLocks noGrp="1"/>
          </p:cNvSpPr>
          <p:nvPr>
            <p:ph type="body" sz="quarter" idx="13"/>
          </p:nvPr>
        </p:nvSpPr>
        <p:spPr>
          <a:xfrm>
            <a:off x="1736725" y="2317750"/>
            <a:ext cx="5316538" cy="1460977"/>
          </a:xfrm>
        </p:spPr>
        <p:txBody>
          <a:bodyPr/>
          <a:lstStyle/>
          <a:p>
            <a:pPr marL="165100" lvl="0">
              <a:spcBef>
                <a:spcPts val="600"/>
              </a:spcBef>
              <a:buNone/>
            </a:pPr>
            <a:r>
              <a:rPr lang="en-US" sz="1000" dirty="0"/>
              <a:t>The screenshot of the record cash sale screen. The cash sale information section is on the left side of the screen and highlights the company, customer, currency, and cash sale date fields. The payment information section is on the right side of the screen and highlights the following fields default tax code, payment type, reference, control total amount. </a:t>
            </a:r>
          </a:p>
        </p:txBody>
      </p:sp>
      <p:pic>
        <p:nvPicPr>
          <p:cNvPr id="9" name="Content Placeholder 8">
            <a:extLst>
              <a:ext uri="{FF2B5EF4-FFF2-40B4-BE49-F238E27FC236}">
                <a16:creationId xmlns:a16="http://schemas.microsoft.com/office/drawing/2014/main" id="{1EF58CD1-04BB-482C-9BAC-EA5182BF41B6}"/>
              </a:ext>
              <a:ext uri="{C183D7F6-B498-43B3-948B-1728B52AA6E4}">
                <adec:decorative xmlns:adec="http://schemas.microsoft.com/office/drawing/2017/decorative" val="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3850" y="1054759"/>
            <a:ext cx="8496300" cy="3986957"/>
          </a:xfrm>
        </p:spPr>
      </p:pic>
    </p:spTree>
    <p:extLst>
      <p:ext uri="{BB962C8B-B14F-4D97-AF65-F5344CB8AC3E}">
        <p14:creationId xmlns:p14="http://schemas.microsoft.com/office/powerpoint/2010/main" val="2152502672"/>
      </p:ext>
    </p:extLst>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Record Cash Sale (2 of 2)</a:t>
            </a:r>
          </a:p>
        </p:txBody>
      </p:sp>
      <p:sp>
        <p:nvSpPr>
          <p:cNvPr id="4" name="Text Placeholder 3">
            <a:extLst>
              <a:ext uri="{FF2B5EF4-FFF2-40B4-BE49-F238E27FC236}">
                <a16:creationId xmlns:a16="http://schemas.microsoft.com/office/drawing/2014/main" id="{0DDD042E-7BE7-4928-B961-0105447F4CAB}"/>
              </a:ext>
            </a:extLst>
          </p:cNvPr>
          <p:cNvSpPr>
            <a:spLocks noGrp="1"/>
          </p:cNvSpPr>
          <p:nvPr>
            <p:ph type="body" sz="quarter" idx="13"/>
          </p:nvPr>
        </p:nvSpPr>
        <p:spPr>
          <a:xfrm>
            <a:off x="1736725" y="2317750"/>
            <a:ext cx="5316538" cy="374461"/>
          </a:xfrm>
        </p:spPr>
        <p:txBody>
          <a:bodyPr/>
          <a:lstStyle/>
          <a:p>
            <a:pPr>
              <a:buNone/>
            </a:pPr>
            <a:r>
              <a:rPr lang="en-US" dirty="0"/>
              <a:t>Screenshot of the invoice lines screen.</a:t>
            </a:r>
          </a:p>
        </p:txBody>
      </p:sp>
      <p:pic>
        <p:nvPicPr>
          <p:cNvPr id="8" name="Content Placeholder 7">
            <a:extLst>
              <a:ext uri="{FF2B5EF4-FFF2-40B4-BE49-F238E27FC236}">
                <a16:creationId xmlns:a16="http://schemas.microsoft.com/office/drawing/2014/main" id="{93110714-6410-4B01-B96E-CB47BBE67FE4}"/>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99" y="971550"/>
            <a:ext cx="8517528" cy="2026196"/>
          </a:xfrm>
        </p:spPr>
      </p:pic>
    </p:spTree>
    <p:extLst>
      <p:ext uri="{BB962C8B-B14F-4D97-AF65-F5344CB8AC3E}">
        <p14:creationId xmlns:p14="http://schemas.microsoft.com/office/powerpoint/2010/main" val="19012259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Change Cash Sale (1 of 1)</a:t>
            </a:r>
          </a:p>
        </p:txBody>
      </p:sp>
      <p:sp>
        <p:nvSpPr>
          <p:cNvPr id="7" name="Content Placeholder 1">
            <a:extLst>
              <a:ext uri="{FF2B5EF4-FFF2-40B4-BE49-F238E27FC236}">
                <a16:creationId xmlns:a16="http://schemas.microsoft.com/office/drawing/2014/main" id="{8A8E43B5-B84C-476F-914A-F81F7EDEA45F}"/>
              </a:ext>
            </a:extLst>
          </p:cNvPr>
          <p:cNvSpPr>
            <a:spLocks noGrp="1"/>
          </p:cNvSpPr>
          <p:nvPr>
            <p:ph idx="1"/>
          </p:nvPr>
        </p:nvSpPr>
        <p:spPr>
          <a:xfrm>
            <a:off x="411480" y="1051560"/>
            <a:ext cx="8460838" cy="2831544"/>
          </a:xfrm>
        </p:spPr>
        <p:txBody>
          <a:bodyPr/>
          <a:lstStyle/>
          <a:p>
            <a:pPr marL="169863" indent="-169863">
              <a:lnSpc>
                <a:spcPct val="100000"/>
              </a:lnSpc>
            </a:pPr>
            <a:r>
              <a:rPr lang="en-US" dirty="0"/>
              <a:t>If the Cash Sale was already submitted but needs to be adjusted before deposited the Customer Billing Specialist can do so.</a:t>
            </a:r>
          </a:p>
          <a:p>
            <a:pPr marL="169863" indent="-169863">
              <a:lnSpc>
                <a:spcPct val="100000"/>
              </a:lnSpc>
            </a:pPr>
            <a:r>
              <a:rPr lang="en-US" dirty="0"/>
              <a:t>Run “Customer Payment Detail” report to find the cash sale.</a:t>
            </a:r>
          </a:p>
          <a:p>
            <a:pPr marL="169863" indent="-169863">
              <a:lnSpc>
                <a:spcPct val="100000"/>
              </a:lnSpc>
            </a:pPr>
            <a:r>
              <a:rPr lang="en-US" dirty="0"/>
              <a:t>Using the related action button select Change under the Cash Sale menu.</a:t>
            </a:r>
          </a:p>
        </p:txBody>
      </p:sp>
    </p:spTree>
    <p:extLst>
      <p:ext uri="{BB962C8B-B14F-4D97-AF65-F5344CB8AC3E}">
        <p14:creationId xmlns:p14="http://schemas.microsoft.com/office/powerpoint/2010/main" val="967638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3.1</a:t>
            </a:r>
          </a:p>
        </p:txBody>
      </p:sp>
      <p:pic>
        <p:nvPicPr>
          <p:cNvPr id="7" name="Content Placeholder 6" descr="Task Name: Record Cash Sale&#10;&#10;Duration: 5 minutes ">
            <a:extLst>
              <a:ext uri="{FF2B5EF4-FFF2-40B4-BE49-F238E27FC236}">
                <a16:creationId xmlns:a16="http://schemas.microsoft.com/office/drawing/2014/main" id="{0755860B-A8C7-400B-952E-54E9DB3C6E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837" y="728886"/>
            <a:ext cx="7746925" cy="4303176"/>
          </a:xfrm>
        </p:spPr>
      </p:pic>
    </p:spTree>
    <p:extLst>
      <p:ext uri="{BB962C8B-B14F-4D97-AF65-F5344CB8AC3E}">
        <p14:creationId xmlns:p14="http://schemas.microsoft.com/office/powerpoint/2010/main" val="3099090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Useful Reports</a:t>
            </a:r>
          </a:p>
        </p:txBody>
      </p:sp>
      <p:sp>
        <p:nvSpPr>
          <p:cNvPr id="4" name="Content Placeholder 1">
            <a:extLst>
              <a:ext uri="{FF2B5EF4-FFF2-40B4-BE49-F238E27FC236}">
                <a16:creationId xmlns:a16="http://schemas.microsoft.com/office/drawing/2014/main" id="{185C9E2C-B3F1-4B04-9EED-FA26B2D07BE3}"/>
              </a:ext>
            </a:extLst>
          </p:cNvPr>
          <p:cNvSpPr>
            <a:spLocks noGrp="1"/>
          </p:cNvSpPr>
          <p:nvPr>
            <p:ph idx="1"/>
          </p:nvPr>
        </p:nvSpPr>
        <p:spPr>
          <a:xfrm>
            <a:off x="442176" y="1047750"/>
            <a:ext cx="8359140" cy="1800493"/>
          </a:xfrm>
        </p:spPr>
        <p:txBody>
          <a:bodyPr/>
          <a:lstStyle/>
          <a:p>
            <a:pPr marL="6350" indent="-171450">
              <a:lnSpc>
                <a:spcPct val="100000"/>
              </a:lnSpc>
              <a:spcAft>
                <a:spcPts val="0"/>
              </a:spcAft>
              <a:tabLst>
                <a:tab pos="403225" algn="l"/>
              </a:tabLst>
              <a:defRPr/>
            </a:pPr>
            <a:r>
              <a:rPr lang="en-US" kern="1200" dirty="0"/>
              <a:t>View Customer</a:t>
            </a:r>
          </a:p>
          <a:p>
            <a:pPr marL="6350" indent="-171450">
              <a:lnSpc>
                <a:spcPct val="100000"/>
              </a:lnSpc>
              <a:spcAft>
                <a:spcPts val="0"/>
              </a:spcAft>
              <a:tabLst>
                <a:tab pos="403225" algn="l"/>
              </a:tabLst>
              <a:defRPr/>
            </a:pPr>
            <a:r>
              <a:rPr lang="en-US" kern="1200" dirty="0"/>
              <a:t>Customer Balance Details</a:t>
            </a:r>
          </a:p>
          <a:p>
            <a:pPr marL="6350" indent="-171450">
              <a:lnSpc>
                <a:spcPct val="100000"/>
              </a:lnSpc>
              <a:spcAft>
                <a:spcPts val="0"/>
              </a:spcAft>
              <a:tabLst>
                <a:tab pos="403225" algn="l"/>
              </a:tabLst>
              <a:defRPr/>
            </a:pPr>
            <a:r>
              <a:rPr lang="en-US" kern="1200" dirty="0"/>
              <a:t>Find Customer Payments</a:t>
            </a:r>
          </a:p>
          <a:p>
            <a:pPr marL="6350" indent="-171450">
              <a:lnSpc>
                <a:spcPct val="100000"/>
              </a:lnSpc>
              <a:spcAft>
                <a:spcPts val="0"/>
              </a:spcAft>
              <a:tabLst>
                <a:tab pos="403225" algn="l"/>
              </a:tabLst>
              <a:defRPr/>
            </a:pPr>
            <a:r>
              <a:rPr lang="en-US" kern="1200" dirty="0"/>
              <a:t>Customer Payment Detail</a:t>
            </a:r>
          </a:p>
        </p:txBody>
      </p:sp>
    </p:spTree>
    <p:extLst>
      <p:ext uri="{BB962C8B-B14F-4D97-AF65-F5344CB8AC3E}">
        <p14:creationId xmlns:p14="http://schemas.microsoft.com/office/powerpoint/2010/main" val="9700796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3.2</a:t>
            </a:r>
          </a:p>
        </p:txBody>
      </p:sp>
      <p:sp>
        <p:nvSpPr>
          <p:cNvPr id="6" name="Text Placeholder 5">
            <a:extLst>
              <a:ext uri="{FF2B5EF4-FFF2-40B4-BE49-F238E27FC236}">
                <a16:creationId xmlns:a16="http://schemas.microsoft.com/office/drawing/2014/main" id="{43B28BAE-0F23-4E4E-8C1D-425B04E9FAF1}"/>
              </a:ext>
            </a:extLst>
          </p:cNvPr>
          <p:cNvSpPr>
            <a:spLocks noGrp="1"/>
          </p:cNvSpPr>
          <p:nvPr>
            <p:ph type="body" sz="quarter" idx="13"/>
          </p:nvPr>
        </p:nvSpPr>
        <p:spPr>
          <a:xfrm>
            <a:off x="1736725" y="2317750"/>
            <a:ext cx="5316538" cy="1015663"/>
          </a:xfrm>
        </p:spPr>
        <p:txBody>
          <a:bodyPr/>
          <a:lstStyle/>
          <a:p>
            <a:pPr>
              <a:buNone/>
            </a:pPr>
            <a:r>
              <a:rPr lang="en-US" dirty="0"/>
              <a:t>Task Name review reports</a:t>
            </a:r>
          </a:p>
          <a:p>
            <a:pPr>
              <a:buNone/>
            </a:pPr>
            <a:r>
              <a:rPr lang="en-US" dirty="0"/>
              <a:t>Select here to view the step-by-step instructions. 5 minutes.</a:t>
            </a:r>
          </a:p>
        </p:txBody>
      </p:sp>
      <p:pic>
        <p:nvPicPr>
          <p:cNvPr id="7" name="Content Placeholder 6" descr="Task Name: Review Reports&#10;&#10;Duration: 5 minutes ">
            <a:extLst>
              <a:ext uri="{FF2B5EF4-FFF2-40B4-BE49-F238E27FC236}">
                <a16:creationId xmlns:a16="http://schemas.microsoft.com/office/drawing/2014/main" id="{9F93F1A2-CF08-4315-A649-7630AF4C56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837" y="728886"/>
            <a:ext cx="7746925" cy="4293624"/>
          </a:xfrm>
        </p:spPr>
      </p:pic>
    </p:spTree>
    <p:extLst>
      <p:ext uri="{BB962C8B-B14F-4D97-AF65-F5344CB8AC3E}">
        <p14:creationId xmlns:p14="http://schemas.microsoft.com/office/powerpoint/2010/main" val="32869429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Lesson 3 Summary</a:t>
            </a:r>
          </a:p>
        </p:txBody>
      </p:sp>
      <p:sp>
        <p:nvSpPr>
          <p:cNvPr id="4" name="Content Placeholder 1">
            <a:extLst>
              <a:ext uri="{FF2B5EF4-FFF2-40B4-BE49-F238E27FC236}">
                <a16:creationId xmlns:a16="http://schemas.microsoft.com/office/drawing/2014/main" id="{282DBC0A-3E4F-41FA-941A-E30BF7EA891D}"/>
              </a:ext>
            </a:extLst>
          </p:cNvPr>
          <p:cNvSpPr>
            <a:spLocks noGrp="1"/>
          </p:cNvSpPr>
          <p:nvPr>
            <p:ph idx="1"/>
          </p:nvPr>
        </p:nvSpPr>
        <p:spPr>
          <a:xfrm>
            <a:off x="411480" y="1047750"/>
            <a:ext cx="8377428" cy="3236527"/>
          </a:xfrm>
        </p:spPr>
        <p:txBody>
          <a:bodyPr/>
          <a:lstStyle/>
          <a:p>
            <a:pPr marL="0" indent="0">
              <a:lnSpc>
                <a:spcPct val="100000"/>
              </a:lnSpc>
              <a:buNone/>
            </a:pPr>
            <a:r>
              <a:rPr lang="en-US" sz="2400" dirty="0">
                <a:solidFill>
                  <a:schemeClr val="tx1"/>
                </a:solidFill>
              </a:rPr>
              <a:t>Now that you have completed this lesson, you should be able to: </a:t>
            </a:r>
          </a:p>
          <a:p>
            <a:pPr marL="171450" indent="-171450">
              <a:lnSpc>
                <a:spcPct val="100000"/>
              </a:lnSpc>
            </a:pPr>
            <a:r>
              <a:rPr lang="en-US" dirty="0">
                <a:cs typeface="Lucida Sans" panose="020B0602040502020204" pitchFamily="34" charset="0"/>
              </a:rPr>
              <a:t>Explain the concept of Cash Sale in Workday</a:t>
            </a:r>
          </a:p>
          <a:p>
            <a:pPr marL="171450" indent="-171450">
              <a:lnSpc>
                <a:spcPct val="100000"/>
              </a:lnSpc>
            </a:pPr>
            <a:r>
              <a:rPr lang="en-US" dirty="0">
                <a:cs typeface="Lucida Sans" panose="020B0602040502020204" pitchFamily="34" charset="0"/>
              </a:rPr>
              <a:t>Perform the steps to record a cash sale</a:t>
            </a:r>
          </a:p>
          <a:p>
            <a:pPr marL="171450" indent="-171450">
              <a:lnSpc>
                <a:spcPct val="100000"/>
              </a:lnSpc>
            </a:pPr>
            <a:r>
              <a:rPr lang="en-US" dirty="0">
                <a:cs typeface="Lucida Sans" panose="020B0602040502020204" pitchFamily="34" charset="0"/>
              </a:rPr>
              <a:t>Run the important Accounts Receivable reports</a:t>
            </a:r>
          </a:p>
        </p:txBody>
      </p:sp>
    </p:spTree>
    <p:extLst>
      <p:ext uri="{BB962C8B-B14F-4D97-AF65-F5344CB8AC3E}">
        <p14:creationId xmlns:p14="http://schemas.microsoft.com/office/powerpoint/2010/main" val="27259282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1</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411480" y="1047331"/>
            <a:ext cx="8377428" cy="2923877"/>
          </a:xfrm>
        </p:spPr>
        <p:txBody>
          <a:bodyPr/>
          <a:lstStyle/>
          <a:p>
            <a:pPr marL="165100" indent="0">
              <a:lnSpc>
                <a:spcPct val="100000"/>
              </a:lnSpc>
              <a:buNone/>
            </a:pPr>
            <a:r>
              <a:rPr lang="en-US" b="1" dirty="0"/>
              <a:t>Accounts Receivable Specialist creates a customer deposit which can be categorized as:</a:t>
            </a:r>
            <a:endParaRPr lang="en-US" i="1" dirty="0"/>
          </a:p>
          <a:p>
            <a:pPr indent="-344488">
              <a:lnSpc>
                <a:spcPct val="100000"/>
              </a:lnSpc>
              <a:spcBef>
                <a:spcPts val="1200"/>
              </a:spcBef>
              <a:buFont typeface="+mj-lt"/>
              <a:buAutoNum type="alphaLcPeriod"/>
            </a:pPr>
            <a:r>
              <a:rPr lang="en-US" dirty="0"/>
              <a:t>Cash</a:t>
            </a:r>
          </a:p>
          <a:p>
            <a:pPr indent="-344488">
              <a:lnSpc>
                <a:spcPct val="100000"/>
              </a:lnSpc>
              <a:spcBef>
                <a:spcPts val="1200"/>
              </a:spcBef>
              <a:buFont typeface="+mj-lt"/>
              <a:buAutoNum type="alphaLcPeriod"/>
            </a:pPr>
            <a:r>
              <a:rPr lang="en-US" dirty="0"/>
              <a:t>Check </a:t>
            </a:r>
          </a:p>
          <a:p>
            <a:pPr indent="-344488">
              <a:lnSpc>
                <a:spcPct val="100000"/>
              </a:lnSpc>
              <a:spcBef>
                <a:spcPts val="1200"/>
              </a:spcBef>
              <a:buFont typeface="+mj-lt"/>
              <a:buAutoNum type="alphaLcPeriod"/>
            </a:pPr>
            <a:r>
              <a:rPr lang="en-US" dirty="0"/>
              <a:t>Expected Cash</a:t>
            </a:r>
          </a:p>
        </p:txBody>
      </p:sp>
    </p:spTree>
    <p:extLst>
      <p:ext uri="{BB962C8B-B14F-4D97-AF65-F5344CB8AC3E}">
        <p14:creationId xmlns:p14="http://schemas.microsoft.com/office/powerpoint/2010/main" val="40769137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1 Answer</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411480" y="2275529"/>
            <a:ext cx="8377428" cy="1508105"/>
          </a:xfrm>
        </p:spPr>
        <p:txBody>
          <a:bodyPr anchor="ctr"/>
          <a:lstStyle/>
          <a:p>
            <a:pPr indent="-344488">
              <a:lnSpc>
                <a:spcPct val="100000"/>
              </a:lnSpc>
              <a:spcBef>
                <a:spcPts val="1200"/>
              </a:spcBef>
              <a:buFont typeface="+mj-lt"/>
              <a:buAutoNum type="alphaLcPeriod"/>
            </a:pPr>
            <a:r>
              <a:rPr lang="en-US" b="1" dirty="0">
                <a:solidFill>
                  <a:schemeClr val="tx2"/>
                </a:solidFill>
              </a:rPr>
              <a:t>Cash</a:t>
            </a:r>
          </a:p>
          <a:p>
            <a:pPr indent="-344488">
              <a:lnSpc>
                <a:spcPct val="100000"/>
              </a:lnSpc>
              <a:spcBef>
                <a:spcPts val="1200"/>
              </a:spcBef>
              <a:buFont typeface="+mj-lt"/>
              <a:buAutoNum type="alphaLcPeriod"/>
            </a:pPr>
            <a:r>
              <a:rPr lang="en-US" b="1" dirty="0">
                <a:solidFill>
                  <a:schemeClr val="tx2"/>
                </a:solidFill>
              </a:rPr>
              <a:t>Check </a:t>
            </a:r>
          </a:p>
          <a:p>
            <a:pPr indent="-344488">
              <a:lnSpc>
                <a:spcPct val="100000"/>
              </a:lnSpc>
              <a:spcBef>
                <a:spcPts val="1200"/>
              </a:spcBef>
              <a:buFont typeface="+mj-lt"/>
              <a:buAutoNum type="alphaLcPeriod"/>
            </a:pPr>
            <a:r>
              <a:rPr lang="en-US" dirty="0"/>
              <a:t>Expected Cash</a:t>
            </a:r>
          </a:p>
        </p:txBody>
      </p:sp>
    </p:spTree>
    <p:extLst>
      <p:ext uri="{BB962C8B-B14F-4D97-AF65-F5344CB8AC3E}">
        <p14:creationId xmlns:p14="http://schemas.microsoft.com/office/powerpoint/2010/main" val="2281235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(2 of 3)</a:t>
            </a:r>
          </a:p>
        </p:txBody>
      </p:sp>
      <p:sp>
        <p:nvSpPr>
          <p:cNvPr id="5" name="Content Placeholder 4"/>
          <p:cNvSpPr>
            <a:spLocks noGrp="1"/>
          </p:cNvSpPr>
          <p:nvPr>
            <p:ph idx="1"/>
          </p:nvPr>
        </p:nvSpPr>
        <p:spPr>
          <a:xfrm>
            <a:off x="411480" y="1047331"/>
            <a:ext cx="8377428" cy="3123932"/>
          </a:xfrm>
        </p:spPr>
        <p:txBody>
          <a:bodyPr/>
          <a:lstStyle/>
          <a:p>
            <a:pPr marL="168275" indent="-168275">
              <a:lnSpc>
                <a:spcPct val="100000"/>
              </a:lnSpc>
            </a:pPr>
            <a:r>
              <a:rPr lang="en-US" dirty="0"/>
              <a:t>If you have a question you would prefer not be discussed during the training, you may submit a ticket to </a:t>
            </a:r>
            <a:r>
              <a:rPr lang="en-US" kern="1200" dirty="0">
                <a:solidFill>
                  <a:schemeClr val="tx2"/>
                </a:solidFill>
              </a:rPr>
              <a:t>support.workday.wsu.edu.</a:t>
            </a:r>
            <a:endParaRPr lang="en-US" b="1" dirty="0"/>
          </a:p>
          <a:p>
            <a:pPr marL="168275" indent="-168275">
              <a:lnSpc>
                <a:spcPct val="100000"/>
              </a:lnSpc>
            </a:pPr>
            <a:r>
              <a:rPr lang="en-US" dirty="0"/>
              <a:t>Please be considerate of the language and tone of Zoom chat interactions and questions. During sessions, aim for an inclusive, positive, and constructive dialogue as we all learn to use Workday together.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15521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2</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411480" y="1047331"/>
            <a:ext cx="8377428" cy="2400657"/>
          </a:xfrm>
        </p:spPr>
        <p:txBody>
          <a:bodyPr/>
          <a:lstStyle/>
          <a:p>
            <a:pPr marL="165100" indent="0">
              <a:lnSpc>
                <a:spcPct val="100000"/>
              </a:lnSpc>
              <a:buNone/>
            </a:pPr>
            <a:r>
              <a:rPr lang="en-US" b="1" dirty="0"/>
              <a:t>Customer Refunds need to be approved. </a:t>
            </a:r>
          </a:p>
          <a:p>
            <a:pPr marL="165100" indent="0">
              <a:lnSpc>
                <a:spcPct val="100000"/>
              </a:lnSpc>
              <a:buNone/>
            </a:pPr>
            <a:r>
              <a:rPr lang="en-US" i="1" dirty="0"/>
              <a:t>State True or False</a:t>
            </a:r>
          </a:p>
          <a:p>
            <a:pPr indent="-344488">
              <a:lnSpc>
                <a:spcPct val="100000"/>
              </a:lnSpc>
              <a:spcBef>
                <a:spcPts val="1200"/>
              </a:spcBef>
              <a:buFont typeface="+mj-lt"/>
              <a:buAutoNum type="alphaLcPeriod"/>
            </a:pPr>
            <a:r>
              <a:rPr lang="en-US" dirty="0"/>
              <a:t>True</a:t>
            </a:r>
          </a:p>
          <a:p>
            <a:pPr indent="-344488">
              <a:lnSpc>
                <a:spcPct val="100000"/>
              </a:lnSpc>
              <a:spcBef>
                <a:spcPts val="1200"/>
              </a:spcBef>
              <a:buFont typeface="+mj-lt"/>
              <a:buAutoNum type="alphaLcPeriod"/>
            </a:pPr>
            <a:r>
              <a:rPr lang="en-US" dirty="0"/>
              <a:t>False</a:t>
            </a:r>
          </a:p>
        </p:txBody>
      </p:sp>
    </p:spTree>
    <p:extLst>
      <p:ext uri="{BB962C8B-B14F-4D97-AF65-F5344CB8AC3E}">
        <p14:creationId xmlns:p14="http://schemas.microsoft.com/office/powerpoint/2010/main" val="36606289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2 Answer</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411480" y="2519788"/>
            <a:ext cx="8377428" cy="984885"/>
          </a:xfrm>
        </p:spPr>
        <p:txBody>
          <a:bodyPr anchor="ctr"/>
          <a:lstStyle/>
          <a:p>
            <a:pPr indent="-344488">
              <a:lnSpc>
                <a:spcPct val="100000"/>
              </a:lnSpc>
              <a:spcBef>
                <a:spcPts val="1200"/>
              </a:spcBef>
              <a:buFont typeface="+mj-lt"/>
              <a:buAutoNum type="alphaLcPeriod"/>
            </a:pPr>
            <a:r>
              <a:rPr lang="en-US" dirty="0"/>
              <a:t>True</a:t>
            </a:r>
          </a:p>
          <a:p>
            <a:pPr indent="-344488">
              <a:lnSpc>
                <a:spcPct val="100000"/>
              </a:lnSpc>
              <a:spcBef>
                <a:spcPts val="1200"/>
              </a:spcBef>
              <a:buFont typeface="+mj-lt"/>
              <a:buAutoNum type="alphaLcPeriod"/>
            </a:pPr>
            <a:r>
              <a:rPr lang="en-US" b="1" dirty="0">
                <a:solidFill>
                  <a:schemeClr val="tx2"/>
                </a:solidFill>
              </a:rPr>
              <a:t>False</a:t>
            </a:r>
          </a:p>
        </p:txBody>
      </p:sp>
    </p:spTree>
    <p:extLst>
      <p:ext uri="{BB962C8B-B14F-4D97-AF65-F5344CB8AC3E}">
        <p14:creationId xmlns:p14="http://schemas.microsoft.com/office/powerpoint/2010/main" val="8661909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3</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411480" y="1047331"/>
            <a:ext cx="8377428" cy="2323713"/>
          </a:xfrm>
        </p:spPr>
        <p:txBody>
          <a:bodyPr/>
          <a:lstStyle/>
          <a:p>
            <a:pPr marL="165100" indent="0">
              <a:lnSpc>
                <a:spcPct val="100000"/>
              </a:lnSpc>
              <a:buNone/>
            </a:pPr>
            <a:r>
              <a:rPr lang="en-US" b="1" dirty="0"/>
              <a:t>Bad Debt write-off is approved by the Controller if the Grant </a:t>
            </a:r>
            <a:r>
              <a:rPr lang="en-US" b="1" dirty="0" err="1"/>
              <a:t>Worktag</a:t>
            </a:r>
            <a:r>
              <a:rPr lang="en-US" b="1" dirty="0"/>
              <a:t> exists.</a:t>
            </a:r>
          </a:p>
          <a:p>
            <a:pPr marL="165100" indent="0">
              <a:lnSpc>
                <a:spcPct val="100000"/>
              </a:lnSpc>
              <a:buNone/>
            </a:pPr>
            <a:r>
              <a:rPr lang="en-US" i="1" dirty="0"/>
              <a:t>State True or False</a:t>
            </a:r>
          </a:p>
          <a:p>
            <a:pPr indent="-344488">
              <a:lnSpc>
                <a:spcPct val="100000"/>
              </a:lnSpc>
              <a:spcBef>
                <a:spcPts val="1200"/>
              </a:spcBef>
              <a:buFont typeface="+mj-lt"/>
              <a:buAutoNum type="alphaLcPeriod"/>
            </a:pPr>
            <a:r>
              <a:rPr lang="en-US" dirty="0"/>
              <a:t>True</a:t>
            </a:r>
          </a:p>
          <a:p>
            <a:pPr indent="-344488">
              <a:lnSpc>
                <a:spcPct val="100000"/>
              </a:lnSpc>
              <a:spcBef>
                <a:spcPts val="1200"/>
              </a:spcBef>
              <a:buFont typeface="+mj-lt"/>
              <a:buAutoNum type="alphaLcPeriod"/>
            </a:pPr>
            <a:r>
              <a:rPr lang="en-US" dirty="0"/>
              <a:t>False</a:t>
            </a:r>
          </a:p>
        </p:txBody>
      </p:sp>
    </p:spTree>
    <p:extLst>
      <p:ext uri="{BB962C8B-B14F-4D97-AF65-F5344CB8AC3E}">
        <p14:creationId xmlns:p14="http://schemas.microsoft.com/office/powerpoint/2010/main" val="16441157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3 Answer</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411480" y="1941411"/>
            <a:ext cx="8377428" cy="1420902"/>
          </a:xfrm>
        </p:spPr>
        <p:txBody>
          <a:bodyPr/>
          <a:lstStyle/>
          <a:p>
            <a:pPr marL="622300" indent="-457200">
              <a:buFont typeface="+mj-lt"/>
              <a:buAutoNum type="alphaLcPeriod"/>
            </a:pPr>
            <a:endParaRPr lang="en-US" i="1" dirty="0"/>
          </a:p>
          <a:p>
            <a:pPr indent="-344488">
              <a:lnSpc>
                <a:spcPct val="100000"/>
              </a:lnSpc>
              <a:spcBef>
                <a:spcPts val="1200"/>
              </a:spcBef>
              <a:buFont typeface="+mj-lt"/>
              <a:buAutoNum type="alphaLcPeriod"/>
            </a:pPr>
            <a:r>
              <a:rPr lang="en-US" b="1" dirty="0">
                <a:solidFill>
                  <a:schemeClr val="tx2"/>
                </a:solidFill>
              </a:rPr>
              <a:t>True</a:t>
            </a:r>
          </a:p>
          <a:p>
            <a:pPr indent="-344488">
              <a:lnSpc>
                <a:spcPct val="100000"/>
              </a:lnSpc>
              <a:spcBef>
                <a:spcPts val="1200"/>
              </a:spcBef>
              <a:buFont typeface="+mj-lt"/>
              <a:buAutoNum type="alphaLcPeriod"/>
            </a:pPr>
            <a:r>
              <a:rPr lang="en-US" dirty="0"/>
              <a:t>False</a:t>
            </a:r>
          </a:p>
        </p:txBody>
      </p:sp>
    </p:spTree>
    <p:extLst>
      <p:ext uri="{BB962C8B-B14F-4D97-AF65-F5344CB8AC3E}">
        <p14:creationId xmlns:p14="http://schemas.microsoft.com/office/powerpoint/2010/main" val="10599469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112542" y="111438"/>
            <a:ext cx="8880328" cy="563231"/>
          </a:xfrm>
        </p:spPr>
        <p:txBody>
          <a:bodyPr/>
          <a:lstStyle/>
          <a:p>
            <a:r>
              <a:rPr lang="en-US" dirty="0"/>
              <a:t>Additional Resources</a:t>
            </a:r>
          </a:p>
        </p:txBody>
      </p:sp>
      <p:sp>
        <p:nvSpPr>
          <p:cNvPr id="5" name="Content Placeholder 1">
            <a:extLst>
              <a:ext uri="{FF2B5EF4-FFF2-40B4-BE49-F238E27FC236}">
                <a16:creationId xmlns:a16="http://schemas.microsoft.com/office/drawing/2014/main" id="{6F7B5505-537A-400E-8B9E-2DDC7CE486EF}"/>
              </a:ext>
            </a:extLst>
          </p:cNvPr>
          <p:cNvSpPr>
            <a:spLocks noGrp="1"/>
          </p:cNvSpPr>
          <p:nvPr>
            <p:ph idx="1"/>
          </p:nvPr>
        </p:nvSpPr>
        <p:spPr>
          <a:xfrm>
            <a:off x="411480" y="1057884"/>
            <a:ext cx="8427720" cy="1821011"/>
          </a:xfrm>
        </p:spPr>
        <p:txBody>
          <a:bodyPr/>
          <a:lstStyle/>
          <a:p>
            <a:pPr marL="0" indent="0">
              <a:buNone/>
            </a:pPr>
            <a:r>
              <a:rPr lang="en-US" dirty="0"/>
              <a:t>Helpful resources are available to perform Workday related tasks:</a:t>
            </a:r>
          </a:p>
          <a:p>
            <a:endParaRPr lang="en-US" dirty="0"/>
          </a:p>
          <a:p>
            <a:pPr marL="0" lvl="0" indent="0">
              <a:lnSpc>
                <a:spcPct val="100000"/>
              </a:lnSpc>
              <a:buNone/>
            </a:pPr>
            <a:r>
              <a:rPr lang="en-US" b="1" u="sng" dirty="0">
                <a:solidFill>
                  <a:srgbClr val="0070C0"/>
                </a:solidFill>
              </a:rPr>
              <a:t>WSU Knowledge Base</a:t>
            </a:r>
          </a:p>
          <a:p>
            <a:pPr marL="169863" indent="-169863"/>
            <a:r>
              <a:rPr lang="en-US" dirty="0">
                <a:hlinkClick r:id="rId3"/>
              </a:rPr>
              <a:t>Workday Revenue Guide: Record Cash Sale</a:t>
            </a:r>
            <a:endParaRPr lang="en-US" dirty="0"/>
          </a:p>
        </p:txBody>
      </p:sp>
    </p:spTree>
    <p:extLst>
      <p:ext uri="{BB962C8B-B14F-4D97-AF65-F5344CB8AC3E}">
        <p14:creationId xmlns:p14="http://schemas.microsoft.com/office/powerpoint/2010/main" val="310435330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5972" y="1047331"/>
            <a:ext cx="8377428" cy="1354217"/>
          </a:xfrm>
        </p:spPr>
        <p:txBody>
          <a:bodyPr/>
          <a:lstStyle/>
          <a:p>
            <a:pPr marL="0" indent="0">
              <a:lnSpc>
                <a:spcPct val="100000"/>
              </a:lnSpc>
              <a:buNone/>
            </a:pPr>
            <a:r>
              <a:rPr lang="en-US" sz="2400" dirty="0">
                <a:solidFill>
                  <a:schemeClr val="tx1"/>
                </a:solidFill>
              </a:rPr>
              <a:t>You should now be able to: </a:t>
            </a:r>
          </a:p>
          <a:p>
            <a:pPr marL="171450" indent="-171450">
              <a:lnSpc>
                <a:spcPct val="100000"/>
              </a:lnSpc>
            </a:pPr>
            <a:r>
              <a:rPr lang="en-US" dirty="0">
                <a:cs typeface="Lucida Sans" panose="020B0602040502020204" pitchFamily="34" charset="0"/>
              </a:rPr>
              <a:t>Create a cash sale</a:t>
            </a:r>
          </a:p>
          <a:p>
            <a:pPr marL="171450" indent="-171450">
              <a:lnSpc>
                <a:spcPct val="100000"/>
              </a:lnSpc>
            </a:pPr>
            <a:r>
              <a:rPr lang="en-US" dirty="0">
                <a:cs typeface="Lucida Sans" panose="020B0602040502020204" pitchFamily="34" charset="0"/>
              </a:rPr>
              <a:t>Report on customer payments</a:t>
            </a:r>
          </a:p>
        </p:txBody>
      </p:sp>
    </p:spTree>
    <p:extLst>
      <p:ext uri="{BB962C8B-B14F-4D97-AF65-F5344CB8AC3E}">
        <p14:creationId xmlns:p14="http://schemas.microsoft.com/office/powerpoint/2010/main" val="12449616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Course Evaluation</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657138"/>
          </a:xfrm>
        </p:spPr>
        <p:txBody>
          <a:bodyPr/>
          <a:lstStyle/>
          <a:p>
            <a:pPr marL="111125" indent="0">
              <a:lnSpc>
                <a:spcPct val="100000"/>
              </a:lnSpc>
              <a:buNone/>
            </a:pPr>
            <a:r>
              <a:rPr lang="en-US" b="1" dirty="0"/>
              <a:t>Please take a moment to complete a brief survey providing us feedback on today’s training session. Your feedback will help us improve Workday training materials.  </a:t>
            </a:r>
          </a:p>
          <a:p>
            <a:pPr marL="111125" indent="0">
              <a:lnSpc>
                <a:spcPct val="100000"/>
              </a:lnSpc>
              <a:buNone/>
            </a:pPr>
            <a:endParaRPr lang="en-US" dirty="0"/>
          </a:p>
          <a:p>
            <a:pPr marL="165100" indent="0" algn="ctr">
              <a:buNone/>
            </a:pPr>
            <a:r>
              <a:rPr lang="en-US" dirty="0">
                <a:solidFill>
                  <a:schemeClr val="tx2"/>
                </a:solidFill>
                <a:hlinkClick r:id="rId3"/>
              </a:rPr>
              <a:t>https://wsu.co1.qualtrics.com/jfe/form/SV_3ql1sztsFwp0zn7</a:t>
            </a:r>
            <a:endParaRPr lang="en-US" b="1" dirty="0">
              <a:solidFill>
                <a:schemeClr val="tx2"/>
              </a:solidFill>
            </a:endParaRPr>
          </a:p>
        </p:txBody>
      </p:sp>
    </p:spTree>
    <p:extLst>
      <p:ext uri="{BB962C8B-B14F-4D97-AF65-F5344CB8AC3E}">
        <p14:creationId xmlns:p14="http://schemas.microsoft.com/office/powerpoint/2010/main" val="19526288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Workday Support</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246769"/>
          </a:xfrm>
        </p:spPr>
        <p:txBody>
          <a:bodyPr/>
          <a:lstStyle/>
          <a:p>
            <a:pPr marL="168275" indent="-168275">
              <a:lnSpc>
                <a:spcPct val="100000"/>
              </a:lnSpc>
            </a:pPr>
            <a:r>
              <a:rPr lang="en-US" b="1" dirty="0">
                <a:solidFill>
                  <a:schemeClr val="tx2"/>
                </a:solidFill>
                <a:hlinkClick r:id="rId3"/>
              </a:rPr>
              <a:t>Knowledge Base</a:t>
            </a:r>
            <a:endParaRPr lang="en-US" b="1" dirty="0">
              <a:solidFill>
                <a:schemeClr val="tx2"/>
              </a:solidFill>
            </a:endParaRPr>
          </a:p>
          <a:p>
            <a:pPr marL="168275" indent="-168275">
              <a:lnSpc>
                <a:spcPct val="100000"/>
              </a:lnSpc>
            </a:pPr>
            <a:r>
              <a:rPr lang="en-US" b="1" dirty="0">
                <a:solidFill>
                  <a:schemeClr val="tx2"/>
                </a:solidFill>
                <a:hlinkClick r:id="rId4"/>
              </a:rPr>
              <a:t>ModHelp/Workday Support</a:t>
            </a:r>
            <a:endParaRPr lang="en-US" b="1" dirty="0">
              <a:solidFill>
                <a:schemeClr val="tx2"/>
              </a:solidFill>
            </a:endParaRPr>
          </a:p>
          <a:p>
            <a:pPr marL="168275" indent="-168275">
              <a:lnSpc>
                <a:spcPct val="100000"/>
              </a:lnSpc>
            </a:pPr>
            <a:r>
              <a:rPr lang="en-US" b="1" dirty="0">
                <a:solidFill>
                  <a:schemeClr val="tx2"/>
                </a:solidFill>
                <a:hlinkClick r:id="rId5"/>
              </a:rPr>
              <a:t>Training Catalog</a:t>
            </a:r>
            <a:endParaRPr lang="en-US" b="1" dirty="0">
              <a:solidFill>
                <a:schemeClr val="tx2"/>
              </a:solidFill>
            </a:endParaRPr>
          </a:p>
          <a:p>
            <a:pPr marL="168275" indent="-168275">
              <a:lnSpc>
                <a:spcPct val="100000"/>
              </a:lnSpc>
            </a:pPr>
            <a:r>
              <a:rPr lang="en-US" b="1" dirty="0">
                <a:solidFill>
                  <a:schemeClr val="tx2"/>
                </a:solidFill>
                <a:hlinkClick r:id="rId6"/>
              </a:rPr>
              <a:t>Modernization Website</a:t>
            </a:r>
            <a:endParaRPr lang="en-US" b="1" dirty="0">
              <a:solidFill>
                <a:schemeClr val="tx2"/>
              </a:solidFill>
            </a:endParaRPr>
          </a:p>
          <a:p>
            <a:pPr marL="168275" indent="-168275">
              <a:lnSpc>
                <a:spcPct val="100000"/>
              </a:lnSpc>
            </a:pPr>
            <a:r>
              <a:rPr lang="en-US" b="1" dirty="0">
                <a:solidFill>
                  <a:srgbClr val="8F7E35"/>
                </a:solidFill>
                <a:hlinkClick r:id="rId7">
                  <a:extLst>
                    <a:ext uri="{A12FA001-AC4F-418D-AE19-62706E023703}">
                      <ahyp:hlinkClr xmlns:ahyp="http://schemas.microsoft.com/office/drawing/2018/hyperlinkcolor" val="tx"/>
                    </a:ext>
                  </a:extLst>
                </a:hlinkClick>
              </a:rPr>
              <a:t>Change Network Directory</a:t>
            </a:r>
            <a:endParaRPr lang="en-US" b="1" dirty="0">
              <a:solidFill>
                <a:srgbClr val="8F7E35"/>
              </a:solidFill>
            </a:endParaRPr>
          </a:p>
        </p:txBody>
      </p:sp>
    </p:spTree>
    <p:extLst>
      <p:ext uri="{BB962C8B-B14F-4D97-AF65-F5344CB8AC3E}">
        <p14:creationId xmlns:p14="http://schemas.microsoft.com/office/powerpoint/2010/main" val="332559774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ctrTitle"/>
          </p:nvPr>
        </p:nvSpPr>
        <p:spPr>
          <a:xfrm>
            <a:off x="558353" y="932745"/>
            <a:ext cx="8027294" cy="1421928"/>
          </a:xfrm>
        </p:spPr>
        <p:txBody>
          <a:bodyPr/>
          <a:lstStyle/>
          <a:p>
            <a:r>
              <a:rPr lang="en-US" dirty="0"/>
              <a:t>You have successfully completed the Workday Accounts Receivable course!</a:t>
            </a:r>
          </a:p>
        </p:txBody>
      </p:sp>
      <p:sp>
        <p:nvSpPr>
          <p:cNvPr id="2" name="Subtitle 1"/>
          <p:cNvSpPr>
            <a:spLocks noGrp="1"/>
          </p:cNvSpPr>
          <p:nvPr>
            <p:ph type="subTitle" idx="1"/>
          </p:nvPr>
        </p:nvSpPr>
        <p:spPr>
          <a:xfrm>
            <a:off x="558353" y="3038523"/>
            <a:ext cx="8027295" cy="374461"/>
          </a:xfrm>
        </p:spPr>
        <p:txBody>
          <a:bodyPr/>
          <a:lstStyle/>
          <a:p>
            <a:r>
              <a:rPr lang="en-US" dirty="0"/>
              <a:t>Questions? Please contact </a:t>
            </a:r>
            <a:r>
              <a:rPr lang="en-US" dirty="0">
                <a:hlinkClick r:id="rId3"/>
              </a:rPr>
              <a:t>support.workday.wsu.edu </a:t>
            </a:r>
            <a:endParaRPr lang="en-US" dirty="0"/>
          </a:p>
        </p:txBody>
      </p:sp>
    </p:spTree>
    <p:extLst>
      <p:ext uri="{BB962C8B-B14F-4D97-AF65-F5344CB8AC3E}">
        <p14:creationId xmlns:p14="http://schemas.microsoft.com/office/powerpoint/2010/main" val="31677650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(3 of 3)</a:t>
            </a:r>
          </a:p>
        </p:txBody>
      </p:sp>
      <p:sp>
        <p:nvSpPr>
          <p:cNvPr id="5" name="Content Placeholder 4"/>
          <p:cNvSpPr>
            <a:spLocks noGrp="1"/>
          </p:cNvSpPr>
          <p:nvPr>
            <p:ph idx="1"/>
          </p:nvPr>
        </p:nvSpPr>
        <p:spPr>
          <a:xfrm>
            <a:off x="411480" y="1047331"/>
            <a:ext cx="8377428" cy="3493264"/>
          </a:xfrm>
        </p:spPr>
        <p:txBody>
          <a:bodyPr/>
          <a:lstStyle/>
          <a:p>
            <a:pPr marL="168275" indent="-168275">
              <a:lnSpc>
                <a:spcPct val="100000"/>
              </a:lnSpc>
            </a:pPr>
            <a:r>
              <a:rPr lang="en-US" dirty="0"/>
              <a:t>Please remember that the most important goal of your training session is to learn the material as presented by your trainer. </a:t>
            </a:r>
          </a:p>
          <a:p>
            <a:pPr marL="168275" lvl="0" indent="-168275">
              <a:lnSpc>
                <a:spcPct val="100000"/>
              </a:lnSpc>
            </a:pPr>
            <a:r>
              <a:rPr lang="en-US" dirty="0"/>
              <a:t>Keep in mind that Workday business processes were designed and built with standardization in mind. Your trainer does not have control over process design or workflow. If you have questions or concerns about process design please submit a ticket to </a:t>
            </a:r>
            <a:r>
              <a:rPr lang="en-US" kern="1200" dirty="0">
                <a:solidFill>
                  <a:schemeClr val="tx2"/>
                </a:solidFill>
              </a:rPr>
              <a:t>support.workday.wsu.edu</a:t>
            </a:r>
            <a:r>
              <a:rPr lang="en-US" dirty="0"/>
              <a:t>.</a:t>
            </a:r>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06531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536FA4D0-18EB-4307-BF47-10B08BD3BBB1}"/>
              </a:ext>
            </a:extLst>
          </p:cNvPr>
          <p:cNvSpPr>
            <a:spLocks noGrp="1"/>
          </p:cNvSpPr>
          <p:nvPr>
            <p:ph type="title"/>
          </p:nvPr>
        </p:nvSpPr>
        <p:spPr/>
        <p:txBody>
          <a:bodyPr/>
          <a:lstStyle/>
          <a:p>
            <a:r>
              <a:rPr lang="en-US" dirty="0"/>
              <a:t>Accounts Receivable</a:t>
            </a:r>
          </a:p>
        </p:txBody>
      </p:sp>
      <p:sp>
        <p:nvSpPr>
          <p:cNvPr id="3" name="Content Placeholder 2"/>
          <p:cNvSpPr>
            <a:spLocks noGrp="1"/>
          </p:cNvSpPr>
          <p:nvPr>
            <p:ph type="body" idx="1"/>
          </p:nvPr>
        </p:nvSpPr>
        <p:spPr>
          <a:xfrm>
            <a:off x="243607" y="1084071"/>
            <a:ext cx="4091459" cy="482244"/>
          </a:xfrm>
        </p:spPr>
        <p:txBody>
          <a:bodyPr/>
          <a:lstStyle/>
          <a:p>
            <a:pPr algn="ctr"/>
            <a:r>
              <a:rPr lang="en-US" dirty="0">
                <a:solidFill>
                  <a:srgbClr val="5E6A67"/>
                </a:solidFill>
              </a:rPr>
              <a:t>Course Description</a:t>
            </a:r>
          </a:p>
        </p:txBody>
      </p:sp>
      <p:sp>
        <p:nvSpPr>
          <p:cNvPr id="5" name="Content Placeholder 4"/>
          <p:cNvSpPr>
            <a:spLocks noGrp="1"/>
          </p:cNvSpPr>
          <p:nvPr>
            <p:ph sz="half" idx="2"/>
          </p:nvPr>
        </p:nvSpPr>
        <p:spPr>
          <a:xfrm>
            <a:off x="419100" y="1804475"/>
            <a:ext cx="4091459" cy="1938992"/>
          </a:xfrm>
        </p:spPr>
        <p:txBody>
          <a:bodyPr/>
          <a:lstStyle/>
          <a:p>
            <a:pPr marL="0" indent="0">
              <a:lnSpc>
                <a:spcPct val="100000"/>
              </a:lnSpc>
              <a:buNone/>
            </a:pPr>
            <a:r>
              <a:rPr lang="en-US" dirty="0"/>
              <a:t>This course will provide information on the customer accounts receivable process in Workday.</a:t>
            </a:r>
          </a:p>
        </p:txBody>
      </p:sp>
      <p:sp>
        <p:nvSpPr>
          <p:cNvPr id="6" name="Text Placeholder 5"/>
          <p:cNvSpPr>
            <a:spLocks noGrp="1"/>
          </p:cNvSpPr>
          <p:nvPr>
            <p:ph type="body" sz="quarter" idx="3"/>
          </p:nvPr>
        </p:nvSpPr>
        <p:spPr>
          <a:xfrm>
            <a:off x="4901411" y="1094119"/>
            <a:ext cx="4089416" cy="482244"/>
          </a:xfrm>
        </p:spPr>
        <p:txBody>
          <a:bodyPr/>
          <a:lstStyle/>
          <a:p>
            <a:r>
              <a:rPr lang="en-US" dirty="0">
                <a:solidFill>
                  <a:srgbClr val="5E6A67"/>
                </a:solidFill>
              </a:rPr>
              <a:t>Audience</a:t>
            </a:r>
          </a:p>
        </p:txBody>
      </p:sp>
      <p:sp>
        <p:nvSpPr>
          <p:cNvPr id="7" name="Content Placeholder 6"/>
          <p:cNvSpPr>
            <a:spLocks noGrp="1"/>
          </p:cNvSpPr>
          <p:nvPr>
            <p:ph sz="quarter" idx="4"/>
          </p:nvPr>
        </p:nvSpPr>
        <p:spPr>
          <a:xfrm>
            <a:off x="4572001" y="1804475"/>
            <a:ext cx="4420870" cy="2626360"/>
          </a:xfrm>
        </p:spPr>
        <p:txBody>
          <a:bodyPr/>
          <a:lstStyle/>
          <a:p>
            <a:pPr marL="0" indent="0">
              <a:buNone/>
            </a:pPr>
            <a:r>
              <a:rPr lang="en-US" dirty="0"/>
              <a:t>This course is for:</a:t>
            </a:r>
          </a:p>
          <a:p>
            <a:pPr marL="228600" indent="-228600"/>
            <a:r>
              <a:rPr lang="en-US" dirty="0"/>
              <a:t>Customer Billing Specialist (Company Constrained)</a:t>
            </a:r>
          </a:p>
          <a:p>
            <a:pPr marL="228600" indent="-228600"/>
            <a:r>
              <a:rPr lang="en-US" dirty="0"/>
              <a:t>Accounts Receivable Specialist (Company Constrained)</a:t>
            </a:r>
          </a:p>
          <a:p>
            <a:pPr marL="228600" indent="-228600"/>
            <a:r>
              <a:rPr lang="en-US" dirty="0"/>
              <a:t>Accounts Receivable Manager (Company)</a:t>
            </a:r>
          </a:p>
        </p:txBody>
      </p:sp>
    </p:spTree>
    <p:extLst>
      <p:ext uri="{BB962C8B-B14F-4D97-AF65-F5344CB8AC3E}">
        <p14:creationId xmlns:p14="http://schemas.microsoft.com/office/powerpoint/2010/main" val="6691240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(1 of 1)</a:t>
            </a:r>
          </a:p>
        </p:txBody>
      </p:sp>
      <p:graphicFrame>
        <p:nvGraphicFramePr>
          <p:cNvPr id="6" name="Table Placeholder 5">
            <a:extLst>
              <a:ext uri="{FF2B5EF4-FFF2-40B4-BE49-F238E27FC236}">
                <a16:creationId xmlns:a16="http://schemas.microsoft.com/office/drawing/2014/main" id="{88646418-E911-4663-861F-D305664CA36C}"/>
              </a:ext>
            </a:extLst>
          </p:cNvPr>
          <p:cNvGraphicFramePr>
            <a:graphicFrameLocks noGrp="1"/>
          </p:cNvGraphicFramePr>
          <p:nvPr>
            <p:ph type="tbl" sz="quarter" idx="13"/>
            <p:extLst>
              <p:ext uri="{D42A27DB-BD31-4B8C-83A1-F6EECF244321}">
                <p14:modId xmlns:p14="http://schemas.microsoft.com/office/powerpoint/2010/main" val="924762871"/>
              </p:ext>
            </p:extLst>
          </p:nvPr>
        </p:nvGraphicFramePr>
        <p:xfrm>
          <a:off x="152400" y="905106"/>
          <a:ext cx="8520148" cy="3349472"/>
        </p:xfrm>
        <a:graphic>
          <a:graphicData uri="http://schemas.openxmlformats.org/drawingml/2006/table">
            <a:tbl>
              <a:tblPr firstRow="1" bandRow="1">
                <a:tableStyleId>{5C22544A-7EE6-4342-B048-85BDC9FD1C3A}</a:tableStyleId>
              </a:tblPr>
              <a:tblGrid>
                <a:gridCol w="1683067">
                  <a:extLst>
                    <a:ext uri="{9D8B030D-6E8A-4147-A177-3AD203B41FA5}">
                      <a16:colId xmlns:a16="http://schemas.microsoft.com/office/drawing/2014/main" val="2259727749"/>
                    </a:ext>
                  </a:extLst>
                </a:gridCol>
                <a:gridCol w="5053115">
                  <a:extLst>
                    <a:ext uri="{9D8B030D-6E8A-4147-A177-3AD203B41FA5}">
                      <a16:colId xmlns:a16="http://schemas.microsoft.com/office/drawing/2014/main" val="2279313489"/>
                    </a:ext>
                  </a:extLst>
                </a:gridCol>
                <a:gridCol w="1783966">
                  <a:extLst>
                    <a:ext uri="{9D8B030D-6E8A-4147-A177-3AD203B41FA5}">
                      <a16:colId xmlns:a16="http://schemas.microsoft.com/office/drawing/2014/main" val="3725172209"/>
                    </a:ext>
                  </a:extLst>
                </a:gridCol>
              </a:tblGrid>
              <a:tr h="601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00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1</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Accounts Receivable Overview</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872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2</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Cash Sale and Reporting</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25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9711351"/>
                  </a:ext>
                </a:extLst>
              </a:tr>
              <a:tr h="872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Course Wrap-up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5 </a:t>
                      </a:r>
                      <a:r>
                        <a:rPr lang="en-IN" sz="2400" b="0" dirty="0" err="1">
                          <a:solidFill>
                            <a:schemeClr val="tx1"/>
                          </a:solidFill>
                          <a:latin typeface="Lucida Sans" pitchFamily="34" charset="0"/>
                          <a:ea typeface="+mn-ea"/>
                          <a:cs typeface="+mn-cs"/>
                        </a:rPr>
                        <a:t>mins</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425782"/>
                  </a:ext>
                </a:extLst>
              </a:tr>
            </a:tbl>
          </a:graphicData>
        </a:graphic>
      </p:graphicFrame>
    </p:spTree>
    <p:extLst>
      <p:ext uri="{BB962C8B-B14F-4D97-AF65-F5344CB8AC3E}">
        <p14:creationId xmlns:p14="http://schemas.microsoft.com/office/powerpoint/2010/main" val="28863083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Objectives</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354217"/>
          </a:xfrm>
        </p:spPr>
        <p:txBody>
          <a:bodyPr/>
          <a:lstStyle/>
          <a:p>
            <a:pPr marL="0" indent="0">
              <a:lnSpc>
                <a:spcPct val="100000"/>
              </a:lnSpc>
              <a:buNone/>
            </a:pPr>
            <a:r>
              <a:rPr lang="en-US" dirty="0">
                <a:solidFill>
                  <a:schemeClr val="tx1"/>
                </a:solidFill>
              </a:rPr>
              <a:t>After completing this course, you will be able to:</a:t>
            </a:r>
          </a:p>
          <a:p>
            <a:pPr marL="171450" indent="-171450">
              <a:lnSpc>
                <a:spcPct val="100000"/>
              </a:lnSpc>
            </a:pPr>
            <a:r>
              <a:rPr lang="en-US" dirty="0">
                <a:cs typeface="Lucida Sans" panose="020B0602040502020204" pitchFamily="34" charset="0"/>
              </a:rPr>
              <a:t>Create a cash sale</a:t>
            </a:r>
          </a:p>
          <a:p>
            <a:pPr marL="171450" indent="-171450">
              <a:lnSpc>
                <a:spcPct val="100000"/>
              </a:lnSpc>
            </a:pPr>
            <a:r>
              <a:rPr lang="en-US" dirty="0">
                <a:cs typeface="Lucida Sans" panose="020B0602040502020204" pitchFamily="34" charset="0"/>
              </a:rPr>
              <a:t>Report on customer payments</a:t>
            </a:r>
          </a:p>
        </p:txBody>
      </p:sp>
    </p:spTree>
    <p:extLst>
      <p:ext uri="{BB962C8B-B14F-4D97-AF65-F5344CB8AC3E}">
        <p14:creationId xmlns:p14="http://schemas.microsoft.com/office/powerpoint/2010/main" val="22738186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One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661993"/>
          </a:xfrm>
        </p:spPr>
        <p:txBody>
          <a:bodyPr/>
          <a:lstStyle/>
          <a:p>
            <a:pPr algn="r">
              <a:lnSpc>
                <a:spcPct val="100000"/>
              </a:lnSpc>
              <a:buNone/>
            </a:pPr>
            <a:r>
              <a:rPr lang="en-US" sz="3400" b="1" dirty="0">
                <a:solidFill>
                  <a:srgbClr val="981E32"/>
                </a:solidFill>
                <a:ea typeface="+mj-ea"/>
                <a:cs typeface="+mj-cs"/>
              </a:rPr>
              <a:t>Accounts Receivable Overview</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1</a:t>
            </a:r>
          </a:p>
        </p:txBody>
      </p:sp>
    </p:spTree>
    <p:extLst>
      <p:ext uri="{BB962C8B-B14F-4D97-AF65-F5344CB8AC3E}">
        <p14:creationId xmlns:p14="http://schemas.microsoft.com/office/powerpoint/2010/main" val="36983067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a:xfrm>
            <a:off x="633730" y="111438"/>
            <a:ext cx="8359140" cy="563231"/>
          </a:xfrm>
        </p:spPr>
        <p:txBody>
          <a:bodyPr/>
          <a:lstStyle/>
          <a:p>
            <a:r>
              <a:rPr lang="en-US" dirty="0"/>
              <a:t>Lesson 1 Objectives</a:t>
            </a:r>
            <a:endParaRPr lang="en-US" dirty="0">
              <a:cs typeface="Lucida Sans" panose="020B0602040502020204" pitchFamily="34" charset="0"/>
            </a:endParaRPr>
          </a:p>
        </p:txBody>
      </p:sp>
      <p:sp>
        <p:nvSpPr>
          <p:cNvPr id="5" name="Content Placeholder 1">
            <a:extLst>
              <a:ext uri="{FF2B5EF4-FFF2-40B4-BE49-F238E27FC236}">
                <a16:creationId xmlns:a16="http://schemas.microsoft.com/office/drawing/2014/main" id="{8A8E43B5-B84C-476F-914A-F81F7EDEA45F}"/>
              </a:ext>
            </a:extLst>
          </p:cNvPr>
          <p:cNvSpPr>
            <a:spLocks noGrp="1"/>
          </p:cNvSpPr>
          <p:nvPr>
            <p:ph idx="1"/>
          </p:nvPr>
        </p:nvSpPr>
        <p:spPr>
          <a:xfrm>
            <a:off x="411480" y="1051560"/>
            <a:ext cx="8460838" cy="2539157"/>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t>Identify the key terms used in the Accounts Receivable process </a:t>
            </a:r>
          </a:p>
          <a:p>
            <a:pPr marL="169863" indent="-169863">
              <a:lnSpc>
                <a:spcPct val="100000"/>
              </a:lnSpc>
            </a:pPr>
            <a:r>
              <a:rPr lang="en-US" dirty="0"/>
              <a:t>Describe the key changes as a result of implementing Workday</a:t>
            </a:r>
          </a:p>
          <a:p>
            <a:pPr marL="169863" indent="-169863">
              <a:lnSpc>
                <a:spcPct val="100000"/>
              </a:lnSpc>
            </a:pPr>
            <a:r>
              <a:rPr lang="en-US" dirty="0"/>
              <a:t>Identify the Workday roles in Accounts Receivable</a:t>
            </a:r>
          </a:p>
        </p:txBody>
      </p:sp>
    </p:spTree>
    <p:extLst>
      <p:ext uri="{BB962C8B-B14F-4D97-AF65-F5344CB8AC3E}">
        <p14:creationId xmlns:p14="http://schemas.microsoft.com/office/powerpoint/2010/main" val="451799034"/>
      </p:ext>
    </p:extLst>
  </p:cSld>
  <p:clrMapOvr>
    <a:masterClrMapping/>
  </p:clrMapOvr>
  <p:transition/>
</p:sld>
</file>

<file path=ppt/theme/theme1.xml><?xml version="1.0" encoding="utf-8"?>
<a:theme xmlns:a="http://schemas.openxmlformats.org/drawingml/2006/main" name="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U Accessible Palette">
      <a:dk1>
        <a:srgbClr val="000000"/>
      </a:dk1>
      <a:lt1>
        <a:srgbClr val="FFFFFF"/>
      </a:lt1>
      <a:dk2>
        <a:srgbClr val="981E32"/>
      </a:dk2>
      <a:lt2>
        <a:srgbClr val="5E6A71"/>
      </a:lt2>
      <a:accent1>
        <a:srgbClr val="B67233"/>
      </a:accent1>
      <a:accent2>
        <a:srgbClr val="8F7E35"/>
      </a:accent2>
      <a:accent3>
        <a:srgbClr val="3F6B72"/>
      </a:accent3>
      <a:accent4>
        <a:srgbClr val="C69214"/>
      </a:accent4>
      <a:accent5>
        <a:srgbClr val="C60C30"/>
      </a:accent5>
      <a:accent6>
        <a:srgbClr val="D38235"/>
      </a:accent6>
      <a:hlink>
        <a:srgbClr val="3F6B72"/>
      </a:hlink>
      <a:folHlink>
        <a:srgbClr val="3F6B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F16FF01E3EA45B04439CD882B7A6D" ma:contentTypeVersion="1" ma:contentTypeDescription="Create a new document." ma:contentTypeScope="" ma:versionID="e0cde55611c3006acd4b6c3f48055dcd">
  <xsd:schema xmlns:xsd="http://www.w3.org/2001/XMLSchema" xmlns:xs="http://www.w3.org/2001/XMLSchema" xmlns:p="http://schemas.microsoft.com/office/2006/metadata/properties" xmlns:ns2="http://schemas.microsoft.com/sharepoint/v4" targetNamespace="http://schemas.microsoft.com/office/2006/metadata/properties" ma:root="true" ma:fieldsID="69c964eb155c0a6cdc109c9fdb3bf98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7275BE07-E743-4370-8445-7CBB6364E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7C3795-B2E1-444A-8E56-EA668D4F383F}">
  <ds:schemaRefs>
    <ds:schemaRef ds:uri="http://schemas.microsoft.com/sharepoint/v3/contenttype/forms"/>
  </ds:schemaRefs>
</ds:datastoreItem>
</file>

<file path=customXml/itemProps3.xml><?xml version="1.0" encoding="utf-8"?>
<ds:datastoreItem xmlns:ds="http://schemas.openxmlformats.org/officeDocument/2006/customXml" ds:itemID="{6E636FD8-8AFB-4791-BBAE-A7C83500A858}">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52859</TotalTime>
  <Words>1402</Words>
  <Application>Microsoft Office PowerPoint</Application>
  <PresentationFormat>On-screen Show (16:9)</PresentationFormat>
  <Paragraphs>281</Paragraphs>
  <Slides>38</Slides>
  <Notes>38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38</vt:i4>
      </vt:variant>
    </vt:vector>
  </HeadingPairs>
  <TitlesOfParts>
    <vt:vector size="46" baseType="lpstr">
      <vt:lpstr>Arial</vt:lpstr>
      <vt:lpstr>Lucida Sans</vt:lpstr>
      <vt:lpstr>Times New Roman</vt:lpstr>
      <vt:lpstr>Default Design</vt:lpstr>
      <vt:lpstr>1_Default Design</vt:lpstr>
      <vt:lpstr>6_Default Design</vt:lpstr>
      <vt:lpstr>3_Default Design</vt:lpstr>
      <vt:lpstr>2_Default Design</vt:lpstr>
      <vt:lpstr>Workday Accounts Receivable</vt:lpstr>
      <vt:lpstr>Ground Rules (1 of 3)</vt:lpstr>
      <vt:lpstr>Ground Rules (2 of 3)</vt:lpstr>
      <vt:lpstr>Ground Rules (3 of 3)</vt:lpstr>
      <vt:lpstr>Accounts Receivable</vt:lpstr>
      <vt:lpstr>Course Agenda (1 of 1)</vt:lpstr>
      <vt:lpstr>Course Objectives</vt:lpstr>
      <vt:lpstr>Lesson One</vt:lpstr>
      <vt:lpstr>Lesson 1 Objectives</vt:lpstr>
      <vt:lpstr>Introduction to Receivables</vt:lpstr>
      <vt:lpstr>Key Terms (1 of 1) </vt:lpstr>
      <vt:lpstr>Key Process Changes (1 of 3)</vt:lpstr>
      <vt:lpstr>Key Process Changes (2 of 3)</vt:lpstr>
      <vt:lpstr>Key Process Changes (3 of 3)</vt:lpstr>
      <vt:lpstr>Workday Roles (1 of 2)</vt:lpstr>
      <vt:lpstr>Workday Roles (2 of 2)</vt:lpstr>
      <vt:lpstr>Lesson 1 Summary</vt:lpstr>
      <vt:lpstr>Lesson Four</vt:lpstr>
      <vt:lpstr>Lesson 2 Objectives</vt:lpstr>
      <vt:lpstr>Cash Sale</vt:lpstr>
      <vt:lpstr>Record Cash Sale (1 of 2)</vt:lpstr>
      <vt:lpstr>Record Cash Sale (2 of 2)</vt:lpstr>
      <vt:lpstr>Change Cash Sale (1 of 1)</vt:lpstr>
      <vt:lpstr>Demonstration 3.1</vt:lpstr>
      <vt:lpstr>Useful Reports</vt:lpstr>
      <vt:lpstr>Demonstration 3.2</vt:lpstr>
      <vt:lpstr>Lesson 3 Summary</vt:lpstr>
      <vt:lpstr>Knowledge Check 1</vt:lpstr>
      <vt:lpstr>Knowledge Check 1 Answer</vt:lpstr>
      <vt:lpstr>Knowledge Check 2</vt:lpstr>
      <vt:lpstr>Knowledge Check 2 Answer</vt:lpstr>
      <vt:lpstr>Knowledge Check 3</vt:lpstr>
      <vt:lpstr>Knowledge Check 3 Answer</vt:lpstr>
      <vt:lpstr>Additional Resources</vt:lpstr>
      <vt:lpstr>Course Summary</vt:lpstr>
      <vt:lpstr>Course Evaluation</vt:lpstr>
      <vt:lpstr>Workday Support</vt:lpstr>
      <vt:lpstr>You have successfully completed the Workday Accounts Receivable course!</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Accounts Receivable</dc:title>
  <dc:creator>Marketing</dc:creator>
  <cp:lastModifiedBy>Tovar-Moreno, Deyanira</cp:lastModifiedBy>
  <cp:revision>1227</cp:revision>
  <cp:lastPrinted>2014-04-21T18:27:44Z</cp:lastPrinted>
  <dcterms:created xsi:type="dcterms:W3CDTF">2001-10-04T20:08:10Z</dcterms:created>
  <dcterms:modified xsi:type="dcterms:W3CDTF">2020-12-15T19:34:41Z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0x01010028AF16FF01E3EA45B04439CD882B7A6D</vt:lpwstr>
  </property>
</Properties>
</file>