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35" r:id="rId5"/>
    <p:sldMasterId id="2147484352" r:id="rId6"/>
    <p:sldMasterId id="2147484356" r:id="rId7"/>
    <p:sldMasterId id="2147484377" r:id="rId8"/>
    <p:sldMasterId id="2147484382" r:id="rId9"/>
  </p:sldMasterIdLst>
  <p:notesMasterIdLst>
    <p:notesMasterId r:id="rId74"/>
  </p:notesMasterIdLst>
  <p:handoutMasterIdLst>
    <p:handoutMasterId r:id="rId75"/>
  </p:handoutMasterIdLst>
  <p:sldIdLst>
    <p:sldId id="427" r:id="rId10"/>
    <p:sldId id="789" r:id="rId11"/>
    <p:sldId id="790" r:id="rId12"/>
    <p:sldId id="791" r:id="rId13"/>
    <p:sldId id="525" r:id="rId14"/>
    <p:sldId id="686" r:id="rId15"/>
    <p:sldId id="687" r:id="rId16"/>
    <p:sldId id="397" r:id="rId17"/>
    <p:sldId id="633" r:id="rId18"/>
    <p:sldId id="408" r:id="rId19"/>
    <p:sldId id="634" r:id="rId20"/>
    <p:sldId id="680" r:id="rId21"/>
    <p:sldId id="610" r:id="rId22"/>
    <p:sldId id="635" r:id="rId23"/>
    <p:sldId id="636" r:id="rId24"/>
    <p:sldId id="640" r:id="rId25"/>
    <p:sldId id="656" r:id="rId26"/>
    <p:sldId id="657" r:id="rId27"/>
    <p:sldId id="658" r:id="rId28"/>
    <p:sldId id="659" r:id="rId29"/>
    <p:sldId id="660" r:id="rId30"/>
    <p:sldId id="622" r:id="rId31"/>
    <p:sldId id="688" r:id="rId32"/>
    <p:sldId id="696" r:id="rId33"/>
    <p:sldId id="697" r:id="rId34"/>
    <p:sldId id="698" r:id="rId35"/>
    <p:sldId id="699" r:id="rId36"/>
    <p:sldId id="693" r:id="rId37"/>
    <p:sldId id="619" r:id="rId38"/>
    <p:sldId id="612" r:id="rId39"/>
    <p:sldId id="638" r:id="rId40"/>
    <p:sldId id="595" r:id="rId41"/>
    <p:sldId id="769" r:id="rId42"/>
    <p:sldId id="645" r:id="rId43"/>
    <p:sldId id="768" r:id="rId44"/>
    <p:sldId id="641" r:id="rId45"/>
    <p:sldId id="770" r:id="rId46"/>
    <p:sldId id="621" r:id="rId47"/>
    <p:sldId id="613" r:id="rId48"/>
    <p:sldId id="434" r:id="rId49"/>
    <p:sldId id="441" r:id="rId50"/>
    <p:sldId id="694" r:id="rId51"/>
    <p:sldId id="611" r:id="rId52"/>
    <p:sldId id="623" r:id="rId53"/>
    <p:sldId id="771" r:id="rId54"/>
    <p:sldId id="616" r:id="rId55"/>
    <p:sldId id="590" r:id="rId56"/>
    <p:sldId id="632" r:id="rId57"/>
    <p:sldId id="646" r:id="rId58"/>
    <p:sldId id="647" r:id="rId59"/>
    <p:sldId id="643" r:id="rId60"/>
    <p:sldId id="614" r:id="rId61"/>
    <p:sldId id="695" r:id="rId62"/>
    <p:sldId id="615" r:id="rId63"/>
    <p:sldId id="568" r:id="rId64"/>
    <p:sldId id="642" r:id="rId65"/>
    <p:sldId id="602" r:id="rId66"/>
    <p:sldId id="603" r:id="rId67"/>
    <p:sldId id="575" r:id="rId68"/>
    <p:sldId id="767" r:id="rId69"/>
    <p:sldId id="393" r:id="rId70"/>
    <p:sldId id="703" r:id="rId71"/>
    <p:sldId id="765" r:id="rId72"/>
    <p:sldId id="766" r:id="rId73"/>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84" userDrawn="1">
          <p15:clr>
            <a:srgbClr val="A4A3A4"/>
          </p15:clr>
        </p15:guide>
        <p15:guide id="2" orient="horz" pos="564" userDrawn="1">
          <p15:clr>
            <a:srgbClr val="A4A3A4"/>
          </p15:clr>
        </p15:guide>
        <p15:guide id="3" pos="264" userDrawn="1">
          <p15:clr>
            <a:srgbClr val="A4A3A4"/>
          </p15:clr>
        </p15:guide>
        <p15:guide id="4" pos="5640" userDrawn="1">
          <p15:clr>
            <a:srgbClr val="A4A3A4"/>
          </p15:clr>
        </p15:guide>
        <p15:guide id="5" pos="96" userDrawn="1">
          <p15:clr>
            <a:srgbClr val="A4A3A4"/>
          </p15:clr>
        </p15:guide>
        <p15:guide id="6" pos="336" userDrawn="1">
          <p15:clr>
            <a:srgbClr val="A4A3A4"/>
          </p15:clr>
        </p15:guide>
        <p15:guide id="7" pos="432" userDrawn="1">
          <p15:clr>
            <a:srgbClr val="A4A3A4"/>
          </p15:clr>
        </p15:guide>
        <p15:guide id="8" orient="horz" pos="948" userDrawn="1">
          <p15:clr>
            <a:srgbClr val="A4A3A4"/>
          </p15:clr>
        </p15:guide>
        <p15:guide id="9" orient="horz" pos="660" userDrawn="1">
          <p15:clr>
            <a:srgbClr val="A4A3A4"/>
          </p15:clr>
        </p15:guide>
        <p15:guide id="10" pos="288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nway, Christopher Alan" initials="CA" lastIdx="13" clrIdx="6">
    <p:extLst>
      <p:ext uri="{19B8F6BF-5375-455C-9EA6-DF929625EA0E}">
        <p15:presenceInfo xmlns:p15="http://schemas.microsoft.com/office/powerpoint/2012/main" userId="S-1-5-21-861567501-115176313-682003330-4115640" providerId="AD"/>
      </p:ext>
    </p:extLst>
  </p:cmAuthor>
  <p:cmAuthor id="1" name="Das, Bhaswati" initials="DB" lastIdx="6" clrIdx="0">
    <p:extLst>
      <p:ext uri="{19B8F6BF-5375-455C-9EA6-DF929625EA0E}">
        <p15:presenceInfo xmlns:p15="http://schemas.microsoft.com/office/powerpoint/2012/main" userId="S-1-5-21-238447276-1040861923-1850952788-1139909" providerId="AD"/>
      </p:ext>
    </p:extLst>
  </p:cmAuthor>
  <p:cmAuthor id="8" name="jodi.heins@wsu.edu" initials="j" lastIdx="13" clrIdx="7">
    <p:extLst>
      <p:ext uri="{19B8F6BF-5375-455C-9EA6-DF929625EA0E}">
        <p15:presenceInfo xmlns:p15="http://schemas.microsoft.com/office/powerpoint/2012/main" userId="jodi.heins@wsu.edu" providerId="None"/>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9" name="Galbreath, Christine C" initials="GCC" lastIdx="33" clrIdx="8">
    <p:extLst>
      <p:ext uri="{19B8F6BF-5375-455C-9EA6-DF929625EA0E}">
        <p15:presenceInfo xmlns:p15="http://schemas.microsoft.com/office/powerpoint/2012/main" userId="S-1-5-21-861567501-115176313-682003330-4296164" providerId="AD"/>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10" name="Deloitte" initials="Deloitte" lastIdx="13" clrIdx="9">
    <p:extLst>
      <p:ext uri="{19B8F6BF-5375-455C-9EA6-DF929625EA0E}">
        <p15:presenceInfo xmlns:p15="http://schemas.microsoft.com/office/powerpoint/2012/main" userId="Deloitte" providerId="None"/>
      </p:ext>
    </p:extLst>
  </p:cmAuthor>
  <p:cmAuthor id="4" name="Shikha Warikoo" initials="SW" lastIdx="4" clrIdx="3">
    <p:extLst>
      <p:ext uri="{19B8F6BF-5375-455C-9EA6-DF929625EA0E}">
        <p15:presenceInfo xmlns:p15="http://schemas.microsoft.com/office/powerpoint/2012/main" userId="Shikha Warikoo" providerId="None"/>
      </p:ext>
    </p:extLst>
  </p:cmAuthor>
  <p:cmAuthor id="11" name="Riedinger, Annie" initials="RA" lastIdx="1" clrIdx="10">
    <p:extLst>
      <p:ext uri="{19B8F6BF-5375-455C-9EA6-DF929625EA0E}">
        <p15:presenceInfo xmlns:p15="http://schemas.microsoft.com/office/powerpoint/2012/main" userId="S-1-5-21-861567501-115176313-682003330-25591" providerId="AD"/>
      </p:ext>
    </p:extLst>
  </p:cmAuthor>
  <p:cmAuthor id="5" name="Heins, Jodi" initials="HJ" lastIdx="26" clrIdx="4">
    <p:extLst>
      <p:ext uri="{19B8F6BF-5375-455C-9EA6-DF929625EA0E}">
        <p15:presenceInfo xmlns:p15="http://schemas.microsoft.com/office/powerpoint/2012/main" userId="S::jheins@deloitte.com::a1023639-b787-4bfd-a9ea-b1e76ed61c40" providerId="AD"/>
      </p:ext>
    </p:extLst>
  </p:cmAuthor>
  <p:cmAuthor id="12" name="shalini.birla@wsu.edu" initials="s" lastIdx="9" clrIdx="11">
    <p:extLst>
      <p:ext uri="{19B8F6BF-5375-455C-9EA6-DF929625EA0E}">
        <p15:presenceInfo xmlns:p15="http://schemas.microsoft.com/office/powerpoint/2012/main" userId="shalini.birla@wsu.edu" providerId="None"/>
      </p:ext>
    </p:extLst>
  </p:cmAuthor>
  <p:cmAuthor id="6" name="Das, Bhaswati" initials="DB [2]" lastIdx="5" clrIdx="5">
    <p:extLst>
      <p:ext uri="{19B8F6BF-5375-455C-9EA6-DF929625EA0E}">
        <p15:presenceInfo xmlns:p15="http://schemas.microsoft.com/office/powerpoint/2012/main" userId="S::bhdas@deloitte.com::a3c482a8-74c1-41ea-9e1b-3d78d7070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2F5055"/>
    <a:srgbClr val="3F6B72"/>
    <a:srgbClr val="4F868E"/>
    <a:srgbClr val="5E6A67"/>
    <a:srgbClr val="5E6A71"/>
    <a:srgbClr val="5E6A33"/>
    <a:srgbClr val="B67233"/>
    <a:srgbClr val="564C2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2177" autoAdjust="0"/>
  </p:normalViewPr>
  <p:slideViewPr>
    <p:cSldViewPr snapToGrid="0">
      <p:cViewPr varScale="1">
        <p:scale>
          <a:sx n="64" d="100"/>
          <a:sy n="64" d="100"/>
        </p:scale>
        <p:origin x="1236" y="40"/>
      </p:cViewPr>
      <p:guideLst>
        <p:guide orient="horz" pos="3084"/>
        <p:guide orient="horz" pos="564"/>
        <p:guide pos="264"/>
        <p:guide pos="5640"/>
        <p:guide pos="96"/>
        <p:guide pos="336"/>
        <p:guide pos="432"/>
        <p:guide orient="horz" pos="948"/>
        <p:guide orient="horz" pos="6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3" d="100"/>
          <a:sy n="63" d="100"/>
        </p:scale>
        <p:origin x="372" y="3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FC5E8579-760C-4210-9E1B-3F66A473CBDC}" type="datetime1">
              <a:rPr lang="en-US" smtClean="0"/>
              <a:t>12/15/2020</a:t>
            </a:fld>
            <a:endParaRPr lang="en-US" dirty="0"/>
          </a:p>
        </p:txBody>
      </p:sp>
      <p:sp>
        <p:nvSpPr>
          <p:cNvPr id="55300" name="Rectangle 4"/>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553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0DE92551-6C01-4D60-B44F-EB7A2A053066}" type="slidenum">
              <a:rPr lang="en-US" altLang="en-US"/>
              <a:pPr>
                <a:defRPr/>
              </a:pPr>
              <a:t>‹#›</a:t>
            </a:fld>
            <a:endParaRPr lang="en-US" altLang="en-US" dirty="0"/>
          </a:p>
        </p:txBody>
      </p:sp>
      <p:sp>
        <p:nvSpPr>
          <p:cNvPr id="2" name="TextBox 1"/>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2578009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017B0D0B-3039-40E4-AC57-DAE9B446E111}" type="datetime1">
              <a:rPr lang="en-US" smtClean="0"/>
              <a:t>12/15/2020</a:t>
            </a:fld>
            <a:endParaRPr lang="en-US" dirty="0"/>
          </a:p>
        </p:txBody>
      </p:sp>
      <p:sp>
        <p:nvSpPr>
          <p:cNvPr id="4100" name="Rectangle 4"/>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12295"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811516F0-0E1A-47EA-B2F1-E31F66C568BB}" type="slidenum">
              <a:rPr lang="en-US" altLang="en-US"/>
              <a:pPr>
                <a:defRPr/>
              </a:pPr>
              <a:t>‹#›</a:t>
            </a:fld>
            <a:endParaRPr lang="en-US" altLang="en-US" dirty="0"/>
          </a:p>
        </p:txBody>
      </p:sp>
    </p:spTree>
    <p:extLst>
      <p:ext uri="{BB962C8B-B14F-4D97-AF65-F5344CB8AC3E}">
        <p14:creationId xmlns:p14="http://schemas.microsoft.com/office/powerpoint/2010/main" val="269707916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EEE493A6-1968-4204-91D1-C0030D000CFE}" type="datetime1">
              <a:rPr lang="en-US" smtClean="0"/>
              <a:t>12/15/2020</a:t>
            </a:fld>
            <a:endParaRPr lang="en-US" dirty="0"/>
          </a:p>
        </p:txBody>
      </p:sp>
      <p:sp>
        <p:nvSpPr>
          <p:cNvPr id="5" name="Footer Placeholder 4"/>
          <p:cNvSpPr>
            <a:spLocks noGrp="1"/>
          </p:cNvSpPr>
          <p:nvPr>
            <p:ph type="ftr" sz="quarter" idx="11"/>
          </p:nvPr>
        </p:nvSpPr>
        <p:spPr/>
        <p:txBody>
          <a:bodyPr/>
          <a:lstStyle/>
          <a:p>
            <a:pPr>
              <a:defRPr/>
            </a:pPr>
            <a:r>
              <a:rPr lang="en-US" dirty="0"/>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smtClean="0"/>
              <a:pPr>
                <a:defRPr/>
              </a:pPr>
              <a:t>1</a:t>
            </a:fld>
            <a:endParaRPr lang="en-US" altLang="en-US" dirty="0"/>
          </a:p>
        </p:txBody>
      </p:sp>
    </p:spTree>
    <p:extLst>
      <p:ext uri="{BB962C8B-B14F-4D97-AF65-F5344CB8AC3E}">
        <p14:creationId xmlns:p14="http://schemas.microsoft.com/office/powerpoint/2010/main" val="30009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4A79FDA-5530-4915-ADD7-29E5A9FEDEA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dirty="0"/>
          </a:p>
        </p:txBody>
      </p:sp>
    </p:spTree>
    <p:extLst>
      <p:ext uri="{BB962C8B-B14F-4D97-AF65-F5344CB8AC3E}">
        <p14:creationId xmlns:p14="http://schemas.microsoft.com/office/powerpoint/2010/main" val="10131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0019F7F-127B-4CC4-A7D1-C797AD9BBC2B}"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11</a:t>
            </a:fld>
            <a:endParaRPr lang="en-US" altLang="en-US" dirty="0"/>
          </a:p>
        </p:txBody>
      </p:sp>
    </p:spTree>
    <p:extLst>
      <p:ext uri="{BB962C8B-B14F-4D97-AF65-F5344CB8AC3E}">
        <p14:creationId xmlns:p14="http://schemas.microsoft.com/office/powerpoint/2010/main" val="68131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2A2845B5-6C08-4E90-A019-A6C488D7E04B}"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59EE62D-434C-4A7C-B5CC-74B289B1CFC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13</a:t>
            </a:fld>
            <a:endParaRPr lang="en-US" altLang="en-US" dirty="0"/>
          </a:p>
        </p:txBody>
      </p:sp>
    </p:spTree>
    <p:extLst>
      <p:ext uri="{BB962C8B-B14F-4D97-AF65-F5344CB8AC3E}">
        <p14:creationId xmlns:p14="http://schemas.microsoft.com/office/powerpoint/2010/main" val="24728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1CD676B-0D35-4AFA-A5C1-A187775A1C7B}"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14</a:t>
            </a:fld>
            <a:endParaRPr lang="en-US" altLang="en-US" dirty="0"/>
          </a:p>
        </p:txBody>
      </p:sp>
    </p:spTree>
    <p:extLst>
      <p:ext uri="{BB962C8B-B14F-4D97-AF65-F5344CB8AC3E}">
        <p14:creationId xmlns:p14="http://schemas.microsoft.com/office/powerpoint/2010/main" val="203963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E937B06-99FE-4BF7-B90E-3A5450F626D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15</a:t>
            </a:fld>
            <a:endParaRPr lang="en-US" altLang="en-US" dirty="0"/>
          </a:p>
        </p:txBody>
      </p:sp>
    </p:spTree>
    <p:extLst>
      <p:ext uri="{BB962C8B-B14F-4D97-AF65-F5344CB8AC3E}">
        <p14:creationId xmlns:p14="http://schemas.microsoft.com/office/powerpoint/2010/main" val="80837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3EC80D2-5639-4E37-89B4-D6BA90C9D45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16</a:t>
            </a:fld>
            <a:endParaRPr lang="en-US" altLang="en-US" dirty="0"/>
          </a:p>
        </p:txBody>
      </p:sp>
    </p:spTree>
    <p:extLst>
      <p:ext uri="{BB962C8B-B14F-4D97-AF65-F5344CB8AC3E}">
        <p14:creationId xmlns:p14="http://schemas.microsoft.com/office/powerpoint/2010/main" val="337929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92DF7685-4EBB-41B0-AAB9-E2ED57977653}"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17</a:t>
            </a:fld>
            <a:endParaRPr lang="en-US" altLang="en-US" dirty="0"/>
          </a:p>
        </p:txBody>
      </p:sp>
    </p:spTree>
    <p:extLst>
      <p:ext uri="{BB962C8B-B14F-4D97-AF65-F5344CB8AC3E}">
        <p14:creationId xmlns:p14="http://schemas.microsoft.com/office/powerpoint/2010/main" val="235132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B20B785-EF8F-4061-A896-C3B1C4BBA9D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18</a:t>
            </a:fld>
            <a:endParaRPr lang="en-US" altLang="en-US" dirty="0"/>
          </a:p>
        </p:txBody>
      </p:sp>
    </p:spTree>
    <p:extLst>
      <p:ext uri="{BB962C8B-B14F-4D97-AF65-F5344CB8AC3E}">
        <p14:creationId xmlns:p14="http://schemas.microsoft.com/office/powerpoint/2010/main" val="309055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66E36FA-B739-4B20-BF4E-29D8353075E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19</a:t>
            </a:fld>
            <a:endParaRPr lang="en-US" altLang="en-US" dirty="0"/>
          </a:p>
        </p:txBody>
      </p:sp>
    </p:spTree>
    <p:extLst>
      <p:ext uri="{BB962C8B-B14F-4D97-AF65-F5344CB8AC3E}">
        <p14:creationId xmlns:p14="http://schemas.microsoft.com/office/powerpoint/2010/main" val="290032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17B0D0B-3039-40E4-AC57-DAE9B446E11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a:t>
            </a:fld>
            <a:endParaRPr lang="en-US" altLang="en-US" dirty="0"/>
          </a:p>
        </p:txBody>
      </p:sp>
    </p:spTree>
    <p:extLst>
      <p:ext uri="{BB962C8B-B14F-4D97-AF65-F5344CB8AC3E}">
        <p14:creationId xmlns:p14="http://schemas.microsoft.com/office/powerpoint/2010/main" val="3938890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DA2A7B7A-7FBF-4A45-B5A4-36EA9D62A07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dirty="0"/>
          </a:p>
        </p:txBody>
      </p:sp>
    </p:spTree>
    <p:extLst>
      <p:ext uri="{BB962C8B-B14F-4D97-AF65-F5344CB8AC3E}">
        <p14:creationId xmlns:p14="http://schemas.microsoft.com/office/powerpoint/2010/main" val="3103131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B7508F0D-AF54-4A7D-8BBB-FEDACB8AB92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dirty="0"/>
          </a:p>
        </p:txBody>
      </p:sp>
    </p:spTree>
    <p:extLst>
      <p:ext uri="{BB962C8B-B14F-4D97-AF65-F5344CB8AC3E}">
        <p14:creationId xmlns:p14="http://schemas.microsoft.com/office/powerpoint/2010/main" val="1597125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a:defRPr/>
            </a:pPr>
            <a:fld id="{4E015680-9801-4028-8987-94C9ECF6743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dirty="0"/>
          </a:p>
        </p:txBody>
      </p:sp>
    </p:spTree>
    <p:extLst>
      <p:ext uri="{BB962C8B-B14F-4D97-AF65-F5344CB8AC3E}">
        <p14:creationId xmlns:p14="http://schemas.microsoft.com/office/powerpoint/2010/main" val="2396491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73AF339D-B809-4A9C-8880-4A761DC82FB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085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D82C49E4-8956-4EBA-ADFB-A869068894CB}"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884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F82F6DDA-C385-43B5-8EAC-4495C4F4595A}"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235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9486EB74-1366-4E27-9EF5-32E567CAE23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562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7865D5EF-5FC3-435F-A134-B6DAD36B0BB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6933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DEA9AAF0-9AA5-4D7F-B6FD-F464E3B78241}"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DB23809-A5BD-47C1-95C0-B78AC963083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dirty="0"/>
          </a:p>
        </p:txBody>
      </p:sp>
    </p:spTree>
    <p:extLst>
      <p:ext uri="{BB962C8B-B14F-4D97-AF65-F5344CB8AC3E}">
        <p14:creationId xmlns:p14="http://schemas.microsoft.com/office/powerpoint/2010/main" val="35419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17B0D0B-3039-40E4-AC57-DAE9B446E11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a:t>
            </a:fld>
            <a:endParaRPr lang="en-US" altLang="en-US" dirty="0"/>
          </a:p>
        </p:txBody>
      </p:sp>
    </p:spTree>
    <p:extLst>
      <p:ext uri="{BB962C8B-B14F-4D97-AF65-F5344CB8AC3E}">
        <p14:creationId xmlns:p14="http://schemas.microsoft.com/office/powerpoint/2010/main" val="66435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03DB995-98DB-4589-BF58-DBE5FF56171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dirty="0"/>
          </a:p>
        </p:txBody>
      </p:sp>
    </p:spTree>
    <p:extLst>
      <p:ext uri="{BB962C8B-B14F-4D97-AF65-F5344CB8AC3E}">
        <p14:creationId xmlns:p14="http://schemas.microsoft.com/office/powerpoint/2010/main" val="973814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E7C27C3-ADBC-4EFC-8AD9-07402629141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31</a:t>
            </a:fld>
            <a:endParaRPr lang="en-US" altLang="en-US" dirty="0"/>
          </a:p>
        </p:txBody>
      </p:sp>
    </p:spTree>
    <p:extLst>
      <p:ext uri="{BB962C8B-B14F-4D97-AF65-F5344CB8AC3E}">
        <p14:creationId xmlns:p14="http://schemas.microsoft.com/office/powerpoint/2010/main" val="2474078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9DDD35E-073B-4BF8-B88A-EC84EC3D566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32</a:t>
            </a:fld>
            <a:endParaRPr lang="en-US" altLang="en-US" dirty="0"/>
          </a:p>
        </p:txBody>
      </p:sp>
    </p:spTree>
    <p:extLst>
      <p:ext uri="{BB962C8B-B14F-4D97-AF65-F5344CB8AC3E}">
        <p14:creationId xmlns:p14="http://schemas.microsoft.com/office/powerpoint/2010/main" val="3043280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4" y="3330575"/>
            <a:ext cx="8242005" cy="3152775"/>
          </a:xfrm>
        </p:spPr>
        <p:txBody>
          <a:bodyPr numCol="2" spcCol="182880"/>
          <a:lstStyle/>
          <a:p>
            <a:endParaRPr lang="en-US" dirty="0"/>
          </a:p>
        </p:txBody>
      </p:sp>
      <p:sp>
        <p:nvSpPr>
          <p:cNvPr id="4" name="Date Placeholder 3"/>
          <p:cNvSpPr>
            <a:spLocks noGrp="1"/>
          </p:cNvSpPr>
          <p:nvPr>
            <p:ph type="dt" idx="1"/>
          </p:nvPr>
        </p:nvSpPr>
        <p:spPr/>
        <p:txBody>
          <a:bodyPr/>
          <a:lstStyle/>
          <a:p>
            <a:pPr>
              <a:defRPr/>
            </a:pPr>
            <a:fld id="{1D405C81-7AA5-4C13-8177-6C035DF8769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33</a:t>
            </a:fld>
            <a:endParaRPr lang="en-US" altLang="en-US" dirty="0"/>
          </a:p>
        </p:txBody>
      </p:sp>
    </p:spTree>
    <p:extLst>
      <p:ext uri="{BB962C8B-B14F-4D97-AF65-F5344CB8AC3E}">
        <p14:creationId xmlns:p14="http://schemas.microsoft.com/office/powerpoint/2010/main" val="3115999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4" y="3330575"/>
            <a:ext cx="8242005" cy="3152775"/>
          </a:xfrm>
        </p:spPr>
        <p:txBody>
          <a:bodyPr numCol="2" spcCol="182880"/>
          <a:lstStyle/>
          <a:p>
            <a:endParaRPr lang="en-US" dirty="0"/>
          </a:p>
        </p:txBody>
      </p:sp>
      <p:sp>
        <p:nvSpPr>
          <p:cNvPr id="4" name="Date Placeholder 3"/>
          <p:cNvSpPr>
            <a:spLocks noGrp="1"/>
          </p:cNvSpPr>
          <p:nvPr>
            <p:ph type="dt" idx="1"/>
          </p:nvPr>
        </p:nvSpPr>
        <p:spPr/>
        <p:txBody>
          <a:bodyPr/>
          <a:lstStyle/>
          <a:p>
            <a:pPr>
              <a:defRPr/>
            </a:pPr>
            <a:fld id="{1D405C81-7AA5-4C13-8177-6C035DF8769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dirty="0"/>
          </a:p>
        </p:txBody>
      </p:sp>
    </p:spTree>
    <p:extLst>
      <p:ext uri="{BB962C8B-B14F-4D97-AF65-F5344CB8AC3E}">
        <p14:creationId xmlns:p14="http://schemas.microsoft.com/office/powerpoint/2010/main" val="65740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4" y="3330575"/>
            <a:ext cx="8242005" cy="3152775"/>
          </a:xfrm>
        </p:spPr>
        <p:txBody>
          <a:bodyPr numCol="2" spcCol="182880"/>
          <a:lstStyle/>
          <a:p>
            <a:endParaRPr lang="en-US" dirty="0"/>
          </a:p>
        </p:txBody>
      </p:sp>
      <p:sp>
        <p:nvSpPr>
          <p:cNvPr id="4" name="Date Placeholder 3"/>
          <p:cNvSpPr>
            <a:spLocks noGrp="1"/>
          </p:cNvSpPr>
          <p:nvPr>
            <p:ph type="dt" idx="1"/>
          </p:nvPr>
        </p:nvSpPr>
        <p:spPr/>
        <p:txBody>
          <a:bodyPr/>
          <a:lstStyle/>
          <a:p>
            <a:pPr>
              <a:defRPr/>
            </a:pPr>
            <a:fld id="{1D405C81-7AA5-4C13-8177-6C035DF8769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dirty="0"/>
          </a:p>
        </p:txBody>
      </p:sp>
    </p:spTree>
    <p:extLst>
      <p:ext uri="{BB962C8B-B14F-4D97-AF65-F5344CB8AC3E}">
        <p14:creationId xmlns:p14="http://schemas.microsoft.com/office/powerpoint/2010/main" val="3127114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F3818EC-00A0-4066-92D2-8B0594706949}"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36</a:t>
            </a:fld>
            <a:endParaRPr lang="en-US" altLang="en-US" dirty="0"/>
          </a:p>
        </p:txBody>
      </p:sp>
    </p:spTree>
    <p:extLst>
      <p:ext uri="{BB962C8B-B14F-4D97-AF65-F5344CB8AC3E}">
        <p14:creationId xmlns:p14="http://schemas.microsoft.com/office/powerpoint/2010/main" val="2984413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36C8791-B36C-4A4B-8DE3-3999D3F2214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37</a:t>
            </a:fld>
            <a:endParaRPr lang="en-US" altLang="en-US" dirty="0"/>
          </a:p>
        </p:txBody>
      </p:sp>
    </p:spTree>
    <p:extLst>
      <p:ext uri="{BB962C8B-B14F-4D97-AF65-F5344CB8AC3E}">
        <p14:creationId xmlns:p14="http://schemas.microsoft.com/office/powerpoint/2010/main" val="4221915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95E0E419-4491-4931-A0F4-5E2ACB5155E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38</a:t>
            </a:fld>
            <a:endParaRPr lang="en-US" altLang="en-US" dirty="0"/>
          </a:p>
        </p:txBody>
      </p:sp>
    </p:spTree>
    <p:extLst>
      <p:ext uri="{BB962C8B-B14F-4D97-AF65-F5344CB8AC3E}">
        <p14:creationId xmlns:p14="http://schemas.microsoft.com/office/powerpoint/2010/main" val="3737759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3C2371B-B3EE-474B-AB1E-57B48C57E50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39</a:t>
            </a:fld>
            <a:endParaRPr lang="en-US" altLang="en-US" dirty="0"/>
          </a:p>
        </p:txBody>
      </p:sp>
    </p:spTree>
    <p:extLst>
      <p:ext uri="{BB962C8B-B14F-4D97-AF65-F5344CB8AC3E}">
        <p14:creationId xmlns:p14="http://schemas.microsoft.com/office/powerpoint/2010/main" val="424882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17B0D0B-3039-40E4-AC57-DAE9B446E11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a:t>
            </a:fld>
            <a:endParaRPr lang="en-US" altLang="en-US" dirty="0"/>
          </a:p>
        </p:txBody>
      </p:sp>
    </p:spTree>
    <p:extLst>
      <p:ext uri="{BB962C8B-B14F-4D97-AF65-F5344CB8AC3E}">
        <p14:creationId xmlns:p14="http://schemas.microsoft.com/office/powerpoint/2010/main" val="1403550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B53B715-1FD4-4B0B-8127-74B58C1ECF3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40</a:t>
            </a:fld>
            <a:endParaRPr lang="en-US" altLang="en-US" dirty="0"/>
          </a:p>
        </p:txBody>
      </p:sp>
    </p:spTree>
    <p:extLst>
      <p:ext uri="{BB962C8B-B14F-4D97-AF65-F5344CB8AC3E}">
        <p14:creationId xmlns:p14="http://schemas.microsoft.com/office/powerpoint/2010/main" val="740970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C9A9385-C053-463E-9F70-938425096553}"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41</a:t>
            </a:fld>
            <a:endParaRPr lang="en-US" altLang="en-US" dirty="0"/>
          </a:p>
        </p:txBody>
      </p:sp>
    </p:spTree>
    <p:extLst>
      <p:ext uri="{BB962C8B-B14F-4D97-AF65-F5344CB8AC3E}">
        <p14:creationId xmlns:p14="http://schemas.microsoft.com/office/powerpoint/2010/main" val="3549773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D485B5DF-790B-4C59-8D2E-371A66685737}"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12921B03-F0B1-4E12-A445-34E66330382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43</a:t>
            </a:fld>
            <a:endParaRPr lang="en-US" altLang="en-US" dirty="0"/>
          </a:p>
        </p:txBody>
      </p:sp>
    </p:spTree>
    <p:extLst>
      <p:ext uri="{BB962C8B-B14F-4D97-AF65-F5344CB8AC3E}">
        <p14:creationId xmlns:p14="http://schemas.microsoft.com/office/powerpoint/2010/main" val="3209595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0432D9F-0F9E-4FC0-93B9-927176CECE5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44</a:t>
            </a:fld>
            <a:endParaRPr lang="en-US" altLang="en-US" dirty="0"/>
          </a:p>
        </p:txBody>
      </p:sp>
    </p:spTree>
    <p:extLst>
      <p:ext uri="{BB962C8B-B14F-4D97-AF65-F5344CB8AC3E}">
        <p14:creationId xmlns:p14="http://schemas.microsoft.com/office/powerpoint/2010/main" val="1396366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9CFB0F29-5FF4-449E-9495-A307CC47EDF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45</a:t>
            </a:fld>
            <a:endParaRPr lang="en-US" altLang="en-US" dirty="0"/>
          </a:p>
        </p:txBody>
      </p:sp>
    </p:spTree>
    <p:extLst>
      <p:ext uri="{BB962C8B-B14F-4D97-AF65-F5344CB8AC3E}">
        <p14:creationId xmlns:p14="http://schemas.microsoft.com/office/powerpoint/2010/main" val="2755880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EF8D3FEA-4674-46B4-BB1B-6E03849CEBB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46</a:t>
            </a:fld>
            <a:endParaRPr lang="en-US" altLang="en-US" dirty="0"/>
          </a:p>
        </p:txBody>
      </p:sp>
    </p:spTree>
    <p:extLst>
      <p:ext uri="{BB962C8B-B14F-4D97-AF65-F5344CB8AC3E}">
        <p14:creationId xmlns:p14="http://schemas.microsoft.com/office/powerpoint/2010/main" val="1226181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EA6EE8F-E045-47D6-B974-119DC37FABE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47</a:t>
            </a:fld>
            <a:endParaRPr lang="en-US" altLang="en-US" dirty="0"/>
          </a:p>
        </p:txBody>
      </p:sp>
    </p:spTree>
    <p:extLst>
      <p:ext uri="{BB962C8B-B14F-4D97-AF65-F5344CB8AC3E}">
        <p14:creationId xmlns:p14="http://schemas.microsoft.com/office/powerpoint/2010/main" val="2817915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Date Placeholder 3"/>
          <p:cNvSpPr>
            <a:spLocks noGrp="1"/>
          </p:cNvSpPr>
          <p:nvPr>
            <p:ph type="dt" idx="1"/>
          </p:nvPr>
        </p:nvSpPr>
        <p:spPr/>
        <p:txBody>
          <a:bodyPr/>
          <a:lstStyle/>
          <a:p>
            <a:pPr>
              <a:defRPr/>
            </a:pPr>
            <a:fld id="{ED254C68-1EC9-49C6-91AC-7EC2BC88DBC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48</a:t>
            </a:fld>
            <a:endParaRPr lang="en-US" altLang="en-US" dirty="0"/>
          </a:p>
        </p:txBody>
      </p:sp>
    </p:spTree>
    <p:extLst>
      <p:ext uri="{BB962C8B-B14F-4D97-AF65-F5344CB8AC3E}">
        <p14:creationId xmlns:p14="http://schemas.microsoft.com/office/powerpoint/2010/main" val="361923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0850ED3-8AA7-4CFB-A6E4-8548DAC02FC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49</a:t>
            </a:fld>
            <a:endParaRPr lang="en-US" altLang="en-US" dirty="0"/>
          </a:p>
        </p:txBody>
      </p:sp>
    </p:spTree>
    <p:extLst>
      <p:ext uri="{BB962C8B-B14F-4D97-AF65-F5344CB8AC3E}">
        <p14:creationId xmlns:p14="http://schemas.microsoft.com/office/powerpoint/2010/main" val="138670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CC27D47-4E53-43D4-A02C-522DE61D55C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a:t>
            </a:fld>
            <a:endParaRPr lang="en-US" altLang="en-US" dirty="0"/>
          </a:p>
        </p:txBody>
      </p:sp>
    </p:spTree>
    <p:extLst>
      <p:ext uri="{BB962C8B-B14F-4D97-AF65-F5344CB8AC3E}">
        <p14:creationId xmlns:p14="http://schemas.microsoft.com/office/powerpoint/2010/main" val="25153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5E678FB0-1948-4583-95BD-CC19D26A71F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50</a:t>
            </a:fld>
            <a:endParaRPr lang="en-US" altLang="en-US" dirty="0"/>
          </a:p>
        </p:txBody>
      </p:sp>
    </p:spTree>
    <p:extLst>
      <p:ext uri="{BB962C8B-B14F-4D97-AF65-F5344CB8AC3E}">
        <p14:creationId xmlns:p14="http://schemas.microsoft.com/office/powerpoint/2010/main" val="759387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D920003-A524-4894-ACE5-92A49FD4DF7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51</a:t>
            </a:fld>
            <a:endParaRPr lang="en-US" altLang="en-US" dirty="0"/>
          </a:p>
        </p:txBody>
      </p:sp>
    </p:spTree>
    <p:extLst>
      <p:ext uri="{BB962C8B-B14F-4D97-AF65-F5344CB8AC3E}">
        <p14:creationId xmlns:p14="http://schemas.microsoft.com/office/powerpoint/2010/main" val="401774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B5BC2F55-0EDB-4993-9AD9-6188400950B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52</a:t>
            </a:fld>
            <a:endParaRPr lang="en-US" altLang="en-US" dirty="0"/>
          </a:p>
        </p:txBody>
      </p:sp>
    </p:spTree>
    <p:extLst>
      <p:ext uri="{BB962C8B-B14F-4D97-AF65-F5344CB8AC3E}">
        <p14:creationId xmlns:p14="http://schemas.microsoft.com/office/powerpoint/2010/main" val="3079865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7F5E6B56-9B3D-4649-8B6F-66A57CB4CD00}"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51F5502-990D-4F6E-9AF6-C43C201F529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54</a:t>
            </a:fld>
            <a:endParaRPr lang="en-US" altLang="en-US" dirty="0"/>
          </a:p>
        </p:txBody>
      </p:sp>
    </p:spTree>
    <p:extLst>
      <p:ext uri="{BB962C8B-B14F-4D97-AF65-F5344CB8AC3E}">
        <p14:creationId xmlns:p14="http://schemas.microsoft.com/office/powerpoint/2010/main" val="2039093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97855FA-3FBE-43FA-A05C-5E2CAA72B2B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55</a:t>
            </a:fld>
            <a:endParaRPr lang="en-US" altLang="en-US" dirty="0"/>
          </a:p>
        </p:txBody>
      </p:sp>
    </p:spTree>
    <p:extLst>
      <p:ext uri="{BB962C8B-B14F-4D97-AF65-F5344CB8AC3E}">
        <p14:creationId xmlns:p14="http://schemas.microsoft.com/office/powerpoint/2010/main" val="2039093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C312B37-7B2A-475D-B998-DA3A7A14592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56</a:t>
            </a:fld>
            <a:endParaRPr lang="en-US" altLang="en-US" dirty="0"/>
          </a:p>
        </p:txBody>
      </p:sp>
    </p:spTree>
    <p:extLst>
      <p:ext uri="{BB962C8B-B14F-4D97-AF65-F5344CB8AC3E}">
        <p14:creationId xmlns:p14="http://schemas.microsoft.com/office/powerpoint/2010/main" val="3202623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2619035-AA91-4DAD-B7C2-5BBE947E480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57</a:t>
            </a:fld>
            <a:endParaRPr lang="en-US" altLang="en-US" dirty="0"/>
          </a:p>
        </p:txBody>
      </p:sp>
    </p:spTree>
    <p:extLst>
      <p:ext uri="{BB962C8B-B14F-4D97-AF65-F5344CB8AC3E}">
        <p14:creationId xmlns:p14="http://schemas.microsoft.com/office/powerpoint/2010/main" val="16522408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A6976E9-7D4C-4B0A-A67D-4BF197354C9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58</a:t>
            </a:fld>
            <a:endParaRPr lang="en-US" altLang="en-US" dirty="0"/>
          </a:p>
        </p:txBody>
      </p:sp>
    </p:spTree>
    <p:extLst>
      <p:ext uri="{BB962C8B-B14F-4D97-AF65-F5344CB8AC3E}">
        <p14:creationId xmlns:p14="http://schemas.microsoft.com/office/powerpoint/2010/main" val="2841334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59</a:t>
            </a:fld>
            <a:endParaRPr lang="en-US" altLang="en-US"/>
          </a:p>
        </p:txBody>
      </p:sp>
    </p:spTree>
    <p:extLst>
      <p:ext uri="{BB962C8B-B14F-4D97-AF65-F5344CB8AC3E}">
        <p14:creationId xmlns:p14="http://schemas.microsoft.com/office/powerpoint/2010/main" val="213172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8E82A76C-316E-4EF8-AA13-45C7D153201F}"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523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60</a:t>
            </a:fld>
            <a:endParaRPr lang="en-US" altLang="en-US"/>
          </a:p>
        </p:txBody>
      </p:sp>
    </p:spTree>
    <p:extLst>
      <p:ext uri="{BB962C8B-B14F-4D97-AF65-F5344CB8AC3E}">
        <p14:creationId xmlns:p14="http://schemas.microsoft.com/office/powerpoint/2010/main" val="27061492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18D538E8-9085-4E71-A1C6-5B57C83DCB0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61</a:t>
            </a:fld>
            <a:endParaRPr lang="en-US" altLang="en-US" dirty="0"/>
          </a:p>
        </p:txBody>
      </p:sp>
    </p:spTree>
    <p:extLst>
      <p:ext uri="{BB962C8B-B14F-4D97-AF65-F5344CB8AC3E}">
        <p14:creationId xmlns:p14="http://schemas.microsoft.com/office/powerpoint/2010/main" val="30256978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62</a:t>
            </a:fld>
            <a:endParaRPr lang="en-US" altLang="en-US" dirty="0"/>
          </a:p>
        </p:txBody>
      </p:sp>
    </p:spTree>
    <p:extLst>
      <p:ext uri="{BB962C8B-B14F-4D97-AF65-F5344CB8AC3E}">
        <p14:creationId xmlns:p14="http://schemas.microsoft.com/office/powerpoint/2010/main" val="2242955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209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40735"/>
            <a:ext cx="7435850" cy="3152775"/>
          </a:xfrm>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64</a:t>
            </a:fld>
            <a:endParaRPr lang="en-US" altLang="en-US" dirty="0"/>
          </a:p>
        </p:txBody>
      </p:sp>
    </p:spTree>
    <p:extLst>
      <p:ext uri="{BB962C8B-B14F-4D97-AF65-F5344CB8AC3E}">
        <p14:creationId xmlns:p14="http://schemas.microsoft.com/office/powerpoint/2010/main" val="243157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AFDF5FA-2B6A-4014-B0B8-281C77E8595C}"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367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0A2BB2B-DD2F-4DC8-9940-D8614EDEFBC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a:t>
            </a:fld>
            <a:endParaRPr lang="en-US" altLang="en-US" dirty="0"/>
          </a:p>
        </p:txBody>
      </p:sp>
    </p:spTree>
    <p:extLst>
      <p:ext uri="{BB962C8B-B14F-4D97-AF65-F5344CB8AC3E}">
        <p14:creationId xmlns:p14="http://schemas.microsoft.com/office/powerpoint/2010/main" val="251688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AEA29E0-BC3C-43CB-8DEA-7DDF664CCA55}"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9</a:t>
            </a:fld>
            <a:endParaRPr lang="en-US" altLang="en-US" dirty="0"/>
          </a:p>
        </p:txBody>
      </p:sp>
    </p:spTree>
    <p:extLst>
      <p:ext uri="{BB962C8B-B14F-4D97-AF65-F5344CB8AC3E}">
        <p14:creationId xmlns:p14="http://schemas.microsoft.com/office/powerpoint/2010/main" val="1683710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8634630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1652282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10175149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r>
              <a:rPr lang="en-US"/>
              <a:t>Draft as of 05.11.2020</a:t>
            </a: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r>
              <a:rPr lang="en-US"/>
              <a:t>Draft as of 05.11.2020</a:t>
            </a: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4099109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r>
              <a:rPr lang="en-US"/>
              <a:t>Draft as of 05.11.2020</a:t>
            </a: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233152403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6346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1351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7047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r>
              <a:rPr lang="en-US"/>
              <a:t>Draft as of 05.11.2020</a:t>
            </a: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14" name="Picture Placeholder 13">
            <a:extLst>
              <a:ext uri="{FF2B5EF4-FFF2-40B4-BE49-F238E27FC236}">
                <a16:creationId xmlns:a16="http://schemas.microsoft.com/office/drawing/2014/main" id="{43E11F11-3547-47E9-A37E-FDA07DFD5582}"/>
              </a:ext>
            </a:extLst>
          </p:cNvPr>
          <p:cNvSpPr>
            <a:spLocks noGrp="1"/>
          </p:cNvSpPr>
          <p:nvPr>
            <p:ph type="pic" sz="quarter" idx="13"/>
          </p:nvPr>
        </p:nvSpPr>
        <p:spPr>
          <a:xfrm>
            <a:off x="633413" y="1139825"/>
            <a:ext cx="7947025" cy="3244850"/>
          </a:xfrm>
        </p:spPr>
        <p:txBody>
          <a:bodyPr/>
          <a:lstStyle/>
          <a:p>
            <a:endParaRPr lang="en-US"/>
          </a:p>
        </p:txBody>
      </p:sp>
    </p:spTree>
    <p:extLst>
      <p:ext uri="{BB962C8B-B14F-4D97-AF65-F5344CB8AC3E}">
        <p14:creationId xmlns:p14="http://schemas.microsoft.com/office/powerpoint/2010/main" val="215692108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r>
              <a:rPr lang="en-US"/>
              <a:t>Draft as of 05.11.2020</a:t>
            </a: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5" name="Table Placeholder 4">
            <a:extLst>
              <a:ext uri="{FF2B5EF4-FFF2-40B4-BE49-F238E27FC236}">
                <a16:creationId xmlns:a16="http://schemas.microsoft.com/office/drawing/2014/main" id="{22F339E0-97A6-463F-B4CF-83D424EE63B6}"/>
              </a:ext>
            </a:extLst>
          </p:cNvPr>
          <p:cNvSpPr>
            <a:spLocks noGrp="1"/>
          </p:cNvSpPr>
          <p:nvPr>
            <p:ph type="tbl" sz="quarter" idx="13"/>
          </p:nvPr>
        </p:nvSpPr>
        <p:spPr>
          <a:xfrm>
            <a:off x="788988" y="1152525"/>
            <a:ext cx="7704137" cy="3094038"/>
          </a:xfrm>
        </p:spPr>
        <p:txBody>
          <a:bodyPr/>
          <a:lstStyle/>
          <a:p>
            <a:endParaRPr lang="en-US"/>
          </a:p>
        </p:txBody>
      </p:sp>
    </p:spTree>
    <p:extLst>
      <p:ext uri="{BB962C8B-B14F-4D97-AF65-F5344CB8AC3E}">
        <p14:creationId xmlns:p14="http://schemas.microsoft.com/office/powerpoint/2010/main" val="21663811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85027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r>
              <a:rPr lang="en-US"/>
              <a:t>Draft as of 05.11.2020</a:t>
            </a: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706894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588198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21277551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19421589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11365487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7296572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69FBB3D1-0765-4474-93F1-52261CE96737}"/>
              </a:ext>
            </a:extLst>
          </p:cNvPr>
          <p:cNvSpPr>
            <a:spLocks noGrp="1"/>
          </p:cNvSpPr>
          <p:nvPr>
            <p:ph sz="quarter" idx="13"/>
          </p:nvPr>
        </p:nvSpPr>
        <p:spPr>
          <a:xfrm>
            <a:off x="1531938" y="2344738"/>
            <a:ext cx="6367462" cy="227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0119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3862448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3394947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84750894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321072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2723363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3859864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16519814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220051748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87307455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23344641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 2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69FBB3D1-0765-4474-93F1-52261CE96737}"/>
              </a:ext>
            </a:extLst>
          </p:cNvPr>
          <p:cNvSpPr>
            <a:spLocks noGrp="1"/>
          </p:cNvSpPr>
          <p:nvPr>
            <p:ph sz="quarter" idx="13"/>
          </p:nvPr>
        </p:nvSpPr>
        <p:spPr>
          <a:xfrm>
            <a:off x="1531938" y="2344738"/>
            <a:ext cx="6367462" cy="227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2675D0E2-4FF8-418E-8E7E-7DFC17C2A8B8}"/>
              </a:ext>
            </a:extLst>
          </p:cNvPr>
          <p:cNvSpPr>
            <a:spLocks noGrp="1"/>
          </p:cNvSpPr>
          <p:nvPr>
            <p:ph sz="quarter" idx="14"/>
          </p:nvPr>
        </p:nvSpPr>
        <p:spPr>
          <a:xfrm>
            <a:off x="304800" y="2446338"/>
            <a:ext cx="1125538" cy="2270125"/>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52458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73484331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716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766633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71758873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9899010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37743610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91629830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6388208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72065263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2478268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a:xfrm>
            <a:off x="1736725" y="4765567"/>
            <a:ext cx="6153150" cy="357188"/>
          </a:xfrm>
          <a:prstGeom prst="rect">
            <a:avLst/>
          </a:prstGeom>
        </p:spPr>
        <p:txBody>
          <a:bodyPr/>
          <a:lstStyle>
            <a:lvl1pPr>
              <a:defRPr/>
            </a:lvl1pPr>
          </a:lstStyle>
          <a:p>
            <a:pPr>
              <a:defRPr/>
            </a:pPr>
            <a:r>
              <a:rPr lang="en-US"/>
              <a:t>Draft as of 05.11.2020</a:t>
            </a: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22364268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42413768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41614839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24806325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7527348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50714255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19781307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xfrm>
            <a:off x="1736725" y="4765567"/>
            <a:ext cx="6153150" cy="357188"/>
          </a:xfrm>
          <a:prstGeom prst="rect">
            <a:avLst/>
          </a:prstGeom>
          <a:ln/>
        </p:spPr>
        <p:txBody>
          <a:bodyPr/>
          <a:lstStyle>
            <a:lvl1pPr>
              <a:defRPr/>
            </a:lvl1pPr>
          </a:lstStyle>
          <a:p>
            <a:pPr>
              <a:defRPr/>
            </a:pPr>
            <a:r>
              <a:rPr lang="en-US"/>
              <a:t>Draft as of 05.11.2020</a:t>
            </a: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186192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4.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1">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354" r:id="rId5"/>
    <p:sldLayoutId id="2147484355" r:id="rId6"/>
    <p:sldLayoutId id="2147484239" r:id="rId7"/>
    <p:sldLayoutId id="2147484234" r:id="rId8"/>
    <p:sldLayoutId id="2147484235" r:id="rId9"/>
    <p:sldLayoutId id="2147484236" r:id="rId10"/>
    <p:sldLayoutId id="2147484237" r:id="rId11"/>
    <p:sldLayoutId id="2147484273" r:id="rId12"/>
    <p:sldLayoutId id="2147484280" r:id="rId13"/>
    <p:sldLayoutId id="2147484330" r:id="rId14"/>
    <p:sldLayoutId id="2147484282" r:id="rId15"/>
    <p:sldLayoutId id="2147484284" r:id="rId16"/>
    <p:sldLayoutId id="2147484332" r:id="rId17"/>
    <p:sldLayoutId id="2147484286" r:id="rId18"/>
    <p:sldLayoutId id="2147484381" r:id="rId19"/>
  </p:sldLayoutIdLst>
  <p:transition/>
  <p:hf sldNum="0" hd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r>
              <a:rPr lang="en-US"/>
              <a:t>Draft as of 05.11.2020</a:t>
            </a: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hf sldNum="0" hd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07088"/>
      </p:ext>
    </p:extLst>
  </p:cSld>
  <p:clrMap bg1="lt1" tx1="dk1" bg2="lt2" tx2="dk2" accent1="accent1" accent2="accent2" accent3="accent3" accent4="accent4" accent5="accent5" accent6="accent6" hlink="hlink" folHlink="folHlink"/>
  <p:sldLayoutIdLst>
    <p:sldLayoutId id="2147484353" r:id="rId1"/>
  </p:sldLayoutIdLst>
  <p:transition/>
  <p:hf sldNum="0" hdr="0" dt="0"/>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r>
              <a:rPr lang="en-US"/>
              <a:t>Draft as of 05.11.2020</a:t>
            </a: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557665"/>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Lst>
  <p:transition/>
  <p:hf sldNum="0" hd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5E6A71"/>
                </a:solidFill>
                <a:effectLst/>
                <a:uLnTx/>
                <a:uFillTx/>
                <a:latin typeface="Arial" charset="0"/>
                <a:ea typeface="+mn-ea"/>
                <a:cs typeface="+mn-cs"/>
              </a:rPr>
              <a:t>Draft as of 05.11.2020</a:t>
            </a: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06199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Lst>
  <p:transition/>
  <p:hf sldNum="0" hdr="0" dt="0"/>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9">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3885"/>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 id="2147484397" r:id="rId15"/>
    <p:sldLayoutId id="2147484398" r:id="rId16"/>
    <p:sldLayoutId id="2147484399" r:id="rId17"/>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confluence.esg.wsu.edu/display/KB/create+accounting+journal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confluence.esg.wsu.edu/display/KB/accounting+journal+reversal"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confluence.esg.wsu.edu/display/KB/cost+transfer"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confluence.esg.wsu.edu/display/KB/create+accounting+journals"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hyperlink" Target="https://confluence.esg.wsu.edu/display/KB/cost+transfer" TargetMode="External"/><Relationship Id="rId4" Type="http://schemas.openxmlformats.org/officeDocument/2006/relationships/hyperlink" Target="https://confluence.esg.wsu.edu/display/KB/accounting+journal+reversa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3" Type="http://schemas.openxmlformats.org/officeDocument/2006/relationships/hyperlink" Target="https://wsuaacprodoac-wsucloud.analytics.ocp.oraclecloud.com/analytics/saw.dll?dashboard&amp;PortalPath=%2Fshared%2FWSU%20Modernization%20Crosswalks%2F_portal%2FWSU%20Modernization%20Crosswalks%20-%20Finance"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confluence.esg.wsu.edu/display/KB/Workday" TargetMode="External"/><Relationship Id="rId7" Type="http://schemas.openxmlformats.org/officeDocument/2006/relationships/hyperlink" Target="https://modernization.wsu.edu/change-network/" TargetMode="External"/><Relationship Id="rId2" Type="http://schemas.openxmlformats.org/officeDocument/2006/relationships/notesSlide" Target="../notesSlides/notesSlide63.xml"/><Relationship Id="rId1" Type="http://schemas.openxmlformats.org/officeDocument/2006/relationships/slideLayout" Target="../slideLayouts/slideLayout63.xml"/><Relationship Id="rId6" Type="http://schemas.openxmlformats.org/officeDocument/2006/relationships/hyperlink" Target="https://modernization.wsu.edu/" TargetMode="External"/><Relationship Id="rId5" Type="http://schemas.openxmlformats.org/officeDocument/2006/relationships/hyperlink" Target="https://www.workdaytrainingcatalog.wsu.edu/" TargetMode="External"/><Relationship Id="rId4" Type="http://schemas.openxmlformats.org/officeDocument/2006/relationships/hyperlink" Target="https://jira.esg.wsu.edu/servicedesk/customer/portal/69/user/login?destination=portal%2F69"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6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1694587"/>
            <a:ext cx="8670690" cy="1754326"/>
          </a:xfrm>
        </p:spPr>
        <p:txBody>
          <a:bodyPr/>
          <a:lstStyle/>
          <a:p>
            <a:r>
              <a:rPr lang="en-US" dirty="0">
                <a:solidFill>
                  <a:schemeClr val="tx2"/>
                </a:solidFill>
              </a:rPr>
              <a:t>Workday Accounting Journals</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FIN102; ILT</a:t>
            </a:r>
          </a:p>
        </p:txBody>
      </p:sp>
    </p:spTree>
    <p:extLst>
      <p:ext uri="{BB962C8B-B14F-4D97-AF65-F5344CB8AC3E}">
        <p14:creationId xmlns:p14="http://schemas.microsoft.com/office/powerpoint/2010/main" val="14974234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a:t>
            </a:r>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354765"/>
          </a:xfrm>
        </p:spPr>
        <p:txBody>
          <a:bodyPr/>
          <a:lstStyle/>
          <a:p>
            <a:pPr marL="169863" indent="-169863">
              <a:lnSpc>
                <a:spcPct val="100000"/>
              </a:lnSpc>
            </a:pPr>
            <a:r>
              <a:rPr lang="en-US" dirty="0"/>
              <a:t>Reduction in paper forms such as ETRs</a:t>
            </a:r>
          </a:p>
          <a:p>
            <a:pPr marL="169863" indent="-169863">
              <a:lnSpc>
                <a:spcPct val="100000"/>
              </a:lnSpc>
            </a:pPr>
            <a:r>
              <a:rPr lang="en-US" dirty="0"/>
              <a:t>Shift from central to area-level responsibility for cost transfers and manual journals</a:t>
            </a:r>
          </a:p>
          <a:p>
            <a:pPr marL="169863" indent="-169863">
              <a:lnSpc>
                <a:spcPct val="100000"/>
              </a:lnSpc>
            </a:pPr>
            <a:r>
              <a:rPr lang="en-US" dirty="0"/>
              <a:t>Standard processes for creating accounting journals, accounting journal-reversals, and accounting adjustments</a:t>
            </a:r>
          </a:p>
          <a:p>
            <a:pPr marL="169863" indent="-169863">
              <a:lnSpc>
                <a:spcPct val="100000"/>
              </a:lnSpc>
            </a:pPr>
            <a:r>
              <a:rPr lang="en-US" dirty="0"/>
              <a:t>Budget can also create accounting journals</a:t>
            </a:r>
          </a:p>
          <a:p>
            <a:pPr marL="169863" indent="-169863">
              <a:lnSpc>
                <a:spcPct val="100000"/>
              </a:lnSpc>
            </a:pPr>
            <a:r>
              <a:rPr lang="en-US" dirty="0"/>
              <a:t>Use of Debit/Credit instead of Transaction codes</a:t>
            </a:r>
          </a:p>
        </p:txBody>
      </p:sp>
    </p:spTree>
    <p:extLst>
      <p:ext uri="{BB962C8B-B14F-4D97-AF65-F5344CB8AC3E}">
        <p14:creationId xmlns:p14="http://schemas.microsoft.com/office/powerpoint/2010/main" val="18052975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1</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263022" y="1031781"/>
            <a:ext cx="8690477" cy="2092881"/>
          </a:xfrm>
        </p:spPr>
        <p:txBody>
          <a:bodyPr/>
          <a:lstStyle/>
          <a:p>
            <a:pPr marL="165100" indent="0">
              <a:lnSpc>
                <a:spcPct val="100000"/>
              </a:lnSpc>
              <a:buNone/>
            </a:pPr>
            <a:r>
              <a:rPr lang="en-US" b="1" dirty="0"/>
              <a:t>In Workday, areas will have the ability to initiate accounting adjustments (ETRs in legacy). </a:t>
            </a:r>
          </a:p>
          <a:p>
            <a:pPr marL="165100" indent="0">
              <a:lnSpc>
                <a:spcPct val="100000"/>
              </a:lnSpc>
              <a:buNone/>
            </a:pPr>
            <a:endParaRPr lang="en-US" b="1" dirty="0"/>
          </a:p>
          <a:p>
            <a:pPr marL="165100" indent="0">
              <a:lnSpc>
                <a:spcPct val="100000"/>
              </a:lnSpc>
              <a:buNone/>
            </a:pPr>
            <a:r>
              <a:rPr lang="en-US" b="1" dirty="0"/>
              <a:t>What impact do you anticipate this will have on your role? What changes will you need to prepare for?</a:t>
            </a:r>
          </a:p>
        </p:txBody>
      </p:sp>
    </p:spTree>
    <p:extLst>
      <p:ext uri="{BB962C8B-B14F-4D97-AF65-F5344CB8AC3E}">
        <p14:creationId xmlns:p14="http://schemas.microsoft.com/office/powerpoint/2010/main" val="30193306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Accounting Journal Overview</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Manual Accounting Journals</a:t>
            </a:r>
          </a:p>
        </p:txBody>
      </p:sp>
      <p:sp>
        <p:nvSpPr>
          <p:cNvPr id="18" name="Content Placeholder 1" descr="Scenarios for Manual Accounting Journals">
            <a:extLst>
              <a:ext uri="{FF2B5EF4-FFF2-40B4-BE49-F238E27FC236}">
                <a16:creationId xmlns:a16="http://schemas.microsoft.com/office/drawing/2014/main" id="{2AAA9169-8533-4824-B7A9-CCA2DB43CFFD}"/>
              </a:ext>
            </a:extLst>
          </p:cNvPr>
          <p:cNvSpPr>
            <a:spLocks noGrp="1"/>
          </p:cNvSpPr>
          <p:nvPr>
            <p:ph idx="1"/>
          </p:nvPr>
        </p:nvSpPr>
        <p:spPr/>
        <p:txBody>
          <a:bodyPr/>
          <a:lstStyle/>
          <a:p>
            <a:pPr marL="0" indent="0">
              <a:lnSpc>
                <a:spcPct val="100000"/>
              </a:lnSpc>
              <a:buNone/>
            </a:pPr>
            <a:r>
              <a:rPr lang="en-US" dirty="0"/>
              <a:t>Manual Accounting Journals are usually created for the following scenarios:</a:t>
            </a:r>
          </a:p>
        </p:txBody>
      </p:sp>
      <p:sp>
        <p:nvSpPr>
          <p:cNvPr id="7" name="Content Placeholder 6">
            <a:extLst>
              <a:ext uri="{FF2B5EF4-FFF2-40B4-BE49-F238E27FC236}">
                <a16:creationId xmlns:a16="http://schemas.microsoft.com/office/drawing/2014/main" id="{092224E0-ED58-41B1-B0D3-7951DB55A2AE}"/>
              </a:ext>
            </a:extLst>
          </p:cNvPr>
          <p:cNvSpPr>
            <a:spLocks noGrp="1"/>
          </p:cNvSpPr>
          <p:nvPr>
            <p:ph sz="quarter" idx="14"/>
          </p:nvPr>
        </p:nvSpPr>
        <p:spPr>
          <a:xfrm>
            <a:off x="3255037" y="2171905"/>
            <a:ext cx="2633925" cy="1222258"/>
          </a:xfrm>
        </p:spPr>
        <p:txBody>
          <a:bodyPr/>
          <a:lstStyle/>
          <a:p>
            <a:pPr marL="228600" indent="-228600">
              <a:buAutoNum type="arabicPeriod"/>
            </a:pPr>
            <a:r>
              <a:rPr lang="en-US" sz="500" dirty="0"/>
              <a:t>Month end adjustments</a:t>
            </a:r>
          </a:p>
          <a:p>
            <a:pPr marL="228600" indent="-228600">
              <a:buAutoNum type="arabicPeriod"/>
            </a:pPr>
            <a:r>
              <a:rPr lang="en-US" sz="500" dirty="0"/>
              <a:t>Depreciations</a:t>
            </a:r>
          </a:p>
          <a:p>
            <a:pPr marL="228600" indent="-228600">
              <a:buAutoNum type="arabicPeriod"/>
            </a:pPr>
            <a:r>
              <a:rPr lang="en-US" sz="500" dirty="0"/>
              <a:t>Fund transfer between programs</a:t>
            </a:r>
          </a:p>
          <a:p>
            <a:pPr marL="228600" indent="-228600">
              <a:buAutoNum type="arabicPeriod"/>
            </a:pPr>
            <a:r>
              <a:rPr lang="en-US" sz="500" dirty="0"/>
              <a:t>Correct errors that can’t be fixed with accounting adjustments</a:t>
            </a:r>
          </a:p>
        </p:txBody>
      </p:sp>
      <p:sp>
        <p:nvSpPr>
          <p:cNvPr id="2" name="Footer Placeholder 1"/>
          <p:cNvSpPr>
            <a:spLocks noGrp="1"/>
          </p:cNvSpPr>
          <p:nvPr>
            <p:ph type="ftr" sz="quarter" idx="11"/>
          </p:nvPr>
        </p:nvSpPr>
        <p:spPr/>
        <p:txBody>
          <a:bodyPr/>
          <a:lstStyle/>
          <a:p>
            <a:pPr>
              <a:defRPr/>
            </a:pPr>
            <a:r>
              <a:rPr lang="en-US"/>
              <a:t>Draft as of 05.11.2020</a:t>
            </a:r>
            <a:endParaRPr lang="en-US" dirty="0"/>
          </a:p>
        </p:txBody>
      </p:sp>
      <p:pic>
        <p:nvPicPr>
          <p:cNvPr id="8" name="Content Placeholder 7" descr="scenarios for ">
            <a:extLst>
              <a:ext uri="{FF2B5EF4-FFF2-40B4-BE49-F238E27FC236}">
                <a16:creationId xmlns:a16="http://schemas.microsoft.com/office/drawing/2014/main" id="{9CEADD6D-7914-4FA4-B8F6-1F5CC051405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5926" y="1810932"/>
            <a:ext cx="7352146" cy="3412641"/>
          </a:xfrm>
        </p:spPr>
      </p:pic>
    </p:spTree>
    <p:extLst>
      <p:ext uri="{BB962C8B-B14F-4D97-AF65-F5344CB8AC3E}">
        <p14:creationId xmlns:p14="http://schemas.microsoft.com/office/powerpoint/2010/main" val="17325746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Accounting Adjustment</a:t>
            </a:r>
          </a:p>
        </p:txBody>
      </p:sp>
      <p:sp>
        <p:nvSpPr>
          <p:cNvPr id="18" name="Content Placeholder 1" descr="Scenarios for Accounting Adjustments ">
            <a:extLst>
              <a:ext uri="{FF2B5EF4-FFF2-40B4-BE49-F238E27FC236}">
                <a16:creationId xmlns:a16="http://schemas.microsoft.com/office/drawing/2014/main" id="{2AAA9169-8533-4824-B7A9-CCA2DB43CFFD}"/>
              </a:ext>
            </a:extLst>
          </p:cNvPr>
          <p:cNvSpPr>
            <a:spLocks noGrp="1"/>
          </p:cNvSpPr>
          <p:nvPr>
            <p:ph idx="1"/>
          </p:nvPr>
        </p:nvSpPr>
        <p:spPr/>
        <p:txBody>
          <a:bodyPr/>
          <a:lstStyle/>
          <a:p>
            <a:pPr marL="0" indent="0">
              <a:lnSpc>
                <a:spcPct val="100000"/>
              </a:lnSpc>
              <a:buNone/>
            </a:pPr>
            <a:r>
              <a:rPr lang="en-US" dirty="0"/>
              <a:t>Accounting Adjustments are usually created for the following scenarios:</a:t>
            </a:r>
          </a:p>
        </p:txBody>
      </p:sp>
      <p:sp>
        <p:nvSpPr>
          <p:cNvPr id="5" name="Content Placeholder 4">
            <a:extLst>
              <a:ext uri="{FF2B5EF4-FFF2-40B4-BE49-F238E27FC236}">
                <a16:creationId xmlns:a16="http://schemas.microsoft.com/office/drawing/2014/main" id="{A15438A0-774D-4796-971B-22802DF25B57}"/>
              </a:ext>
            </a:extLst>
          </p:cNvPr>
          <p:cNvSpPr>
            <a:spLocks noGrp="1"/>
          </p:cNvSpPr>
          <p:nvPr>
            <p:ph sz="quarter" idx="14"/>
          </p:nvPr>
        </p:nvSpPr>
        <p:spPr>
          <a:xfrm>
            <a:off x="4009231" y="2170378"/>
            <a:ext cx="2479492" cy="660750"/>
          </a:xfrm>
        </p:spPr>
        <p:txBody>
          <a:bodyPr/>
          <a:lstStyle/>
          <a:p>
            <a:pPr>
              <a:buNone/>
            </a:pPr>
            <a:r>
              <a:rPr lang="en-US" dirty="0"/>
              <a:t>1. To modify worktags/correct coding error</a:t>
            </a:r>
          </a:p>
          <a:p>
            <a:pPr>
              <a:buNone/>
            </a:pPr>
            <a:r>
              <a:rPr lang="en-US" dirty="0"/>
              <a:t>2. To transfer cost</a:t>
            </a:r>
          </a:p>
        </p:txBody>
      </p:sp>
      <p:pic>
        <p:nvPicPr>
          <p:cNvPr id="8" name="Content Placeholder 7" descr="Scenarios for Manual Accounting Journals">
            <a:extLst>
              <a:ext uri="{FF2B5EF4-FFF2-40B4-BE49-F238E27FC236}">
                <a16:creationId xmlns:a16="http://schemas.microsoft.com/office/drawing/2014/main" id="{819D80B4-23BE-4CB3-9E42-E2951110F0A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5926" y="1810932"/>
            <a:ext cx="7352146" cy="1594154"/>
          </a:xfrm>
        </p:spPr>
      </p:pic>
    </p:spTree>
    <p:extLst>
      <p:ext uri="{BB962C8B-B14F-4D97-AF65-F5344CB8AC3E}">
        <p14:creationId xmlns:p14="http://schemas.microsoft.com/office/powerpoint/2010/main" val="24665539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fference between Accounting Journal vs. Adjustment">
            <a:extLst>
              <a:ext uri="{FF2B5EF4-FFF2-40B4-BE49-F238E27FC236}">
                <a16:creationId xmlns:a16="http://schemas.microsoft.com/office/drawing/2014/main" id="{226837C8-8EEB-4955-AB5F-BE38F6D793D9}"/>
              </a:ext>
              <a:ext uri="{C183D7F6-B498-43B3-948B-1728B52AA6E4}">
                <adec:decorative xmlns:adec="http://schemas.microsoft.com/office/drawing/2017/decorative" val="0"/>
              </a:ext>
            </a:extLst>
          </p:cNvPr>
          <p:cNvSpPr>
            <a:spLocks noGrp="1"/>
          </p:cNvSpPr>
          <p:nvPr>
            <p:ph type="title"/>
          </p:nvPr>
        </p:nvSpPr>
        <p:spPr>
          <a:xfrm>
            <a:off x="411480" y="111438"/>
            <a:ext cx="8732520" cy="563231"/>
          </a:xfrm>
        </p:spPr>
        <p:txBody>
          <a:bodyPr/>
          <a:lstStyle/>
          <a:p>
            <a:r>
              <a:rPr lang="en-US" dirty="0"/>
              <a:t>Accounting Journal vs. Adjustment</a:t>
            </a:r>
          </a:p>
        </p:txBody>
      </p:sp>
      <p:sp>
        <p:nvSpPr>
          <p:cNvPr id="8" name="Content Placeholder 7">
            <a:extLst>
              <a:ext uri="{FF2B5EF4-FFF2-40B4-BE49-F238E27FC236}">
                <a16:creationId xmlns:a16="http://schemas.microsoft.com/office/drawing/2014/main" id="{CEFBAA9A-4938-4BA5-BDFF-FA9D8AFCE2F6}"/>
              </a:ext>
            </a:extLst>
          </p:cNvPr>
          <p:cNvSpPr>
            <a:spLocks noGrp="1"/>
          </p:cNvSpPr>
          <p:nvPr>
            <p:ph idx="1"/>
          </p:nvPr>
        </p:nvSpPr>
        <p:spPr>
          <a:xfrm>
            <a:off x="526954" y="1138508"/>
            <a:ext cx="8377428" cy="312521"/>
          </a:xfrm>
        </p:spPr>
        <p:txBody>
          <a:bodyPr/>
          <a:lstStyle/>
          <a:p>
            <a:pPr marL="165100" indent="0">
              <a:buNone/>
            </a:pPr>
            <a:r>
              <a:rPr lang="en-US" sz="300" dirty="0"/>
              <a:t>Accounting journal is used to manually create accounting entries, to move revenue or expenses, or process corrections when an accounting adjustment cannot be used. Accounting adjustment is used to correct coding on operational transactions or transfer costs. Only available on supplier invoices, supplier invoice adjustments, expense reports, and P-card transactions.</a:t>
            </a:r>
          </a:p>
        </p:txBody>
      </p:sp>
      <p:pic>
        <p:nvPicPr>
          <p:cNvPr id="6" name="Content Placeholder 5" descr="Difference between ">
            <a:extLst>
              <a:ext uri="{FF2B5EF4-FFF2-40B4-BE49-F238E27FC236}">
                <a16:creationId xmlns:a16="http://schemas.microsoft.com/office/drawing/2014/main" id="{A11D4DB3-27D7-4856-94EE-2555FF94D79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3242" y="857341"/>
            <a:ext cx="8763000" cy="3842055"/>
          </a:xfrm>
        </p:spPr>
      </p:pic>
    </p:spTree>
    <p:extLst>
      <p:ext uri="{BB962C8B-B14F-4D97-AF65-F5344CB8AC3E}">
        <p14:creationId xmlns:p14="http://schemas.microsoft.com/office/powerpoint/2010/main" val="37826788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2</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0310" y="1056209"/>
            <a:ext cx="8523190" cy="4031873"/>
          </a:xfrm>
        </p:spPr>
        <p:txBody>
          <a:bodyPr/>
          <a:lstStyle/>
          <a:p>
            <a:pPr marL="0" indent="0">
              <a:lnSpc>
                <a:spcPct val="100000"/>
              </a:lnSpc>
              <a:buNone/>
            </a:pPr>
            <a:r>
              <a:rPr lang="en-US" b="1" dirty="0"/>
              <a:t>‘It’s discovered that an expense was coded to the wrong Program ID on an inbound integration.’ Which of the following accounting tasks will be performed for the above mentioned scenario?</a:t>
            </a:r>
          </a:p>
          <a:p>
            <a:pPr marL="0" indent="0">
              <a:lnSpc>
                <a:spcPct val="100000"/>
              </a:lnSpc>
              <a:buNone/>
            </a:pPr>
            <a:r>
              <a:rPr lang="en-US" i="1" dirty="0">
                <a:cs typeface="Lucida Sans" panose="020B0602040502020204" pitchFamily="34" charset="0"/>
              </a:rPr>
              <a:t>Select the correct answer from the options given below.</a:t>
            </a:r>
          </a:p>
          <a:p>
            <a:pPr marL="165100" indent="0">
              <a:lnSpc>
                <a:spcPct val="100000"/>
              </a:lnSpc>
              <a:buNone/>
            </a:pPr>
            <a:endParaRPr lang="en-US" i="1" dirty="0"/>
          </a:p>
          <a:p>
            <a:pPr indent="-344488">
              <a:lnSpc>
                <a:spcPct val="100000"/>
              </a:lnSpc>
              <a:spcBef>
                <a:spcPts val="1200"/>
              </a:spcBef>
              <a:buFont typeface="+mj-lt"/>
              <a:buAutoNum type="alphaLcPeriod"/>
            </a:pPr>
            <a:r>
              <a:rPr lang="en-US" dirty="0"/>
              <a:t>Accounting Journal</a:t>
            </a:r>
          </a:p>
          <a:p>
            <a:pPr indent="-344488">
              <a:lnSpc>
                <a:spcPct val="100000"/>
              </a:lnSpc>
              <a:spcBef>
                <a:spcPts val="1200"/>
              </a:spcBef>
              <a:buFont typeface="+mj-lt"/>
              <a:buAutoNum type="alphaLcPeriod"/>
            </a:pPr>
            <a:r>
              <a:rPr lang="en-US" dirty="0"/>
              <a:t>Accounting Adjustment</a:t>
            </a:r>
          </a:p>
          <a:p>
            <a:pPr marL="0" indent="0">
              <a:lnSpc>
                <a:spcPct val="100000"/>
              </a:lnSpc>
              <a:spcBef>
                <a:spcPts val="1200"/>
              </a:spcBef>
              <a:buNone/>
            </a:pPr>
            <a:endParaRPr lang="en-US" dirty="0"/>
          </a:p>
        </p:txBody>
      </p:sp>
    </p:spTree>
    <p:extLst>
      <p:ext uri="{BB962C8B-B14F-4D97-AF65-F5344CB8AC3E}">
        <p14:creationId xmlns:p14="http://schemas.microsoft.com/office/powerpoint/2010/main" val="17216402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2 Answer</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0310" y="2079308"/>
            <a:ext cx="8523190" cy="984885"/>
          </a:xfrm>
        </p:spPr>
        <p:txBody>
          <a:bodyPr/>
          <a:lstStyle/>
          <a:p>
            <a:pPr indent="-344488">
              <a:lnSpc>
                <a:spcPct val="100000"/>
              </a:lnSpc>
              <a:spcBef>
                <a:spcPts val="1200"/>
              </a:spcBef>
              <a:buFont typeface="+mj-lt"/>
              <a:buAutoNum type="alphaLcPeriod"/>
            </a:pPr>
            <a:r>
              <a:rPr lang="en-US" b="1" dirty="0">
                <a:solidFill>
                  <a:srgbClr val="981E32"/>
                </a:solidFill>
              </a:rPr>
              <a:t>Accounting Journal</a:t>
            </a:r>
          </a:p>
          <a:p>
            <a:pPr indent="-344488">
              <a:lnSpc>
                <a:spcPct val="100000"/>
              </a:lnSpc>
              <a:spcBef>
                <a:spcPts val="1200"/>
              </a:spcBef>
              <a:buFont typeface="+mj-lt"/>
              <a:buAutoNum type="alphaLcPeriod"/>
            </a:pPr>
            <a:r>
              <a:rPr lang="en-US" dirty="0"/>
              <a:t>Accounting Adjustment</a:t>
            </a:r>
          </a:p>
        </p:txBody>
      </p:sp>
    </p:spTree>
    <p:extLst>
      <p:ext uri="{BB962C8B-B14F-4D97-AF65-F5344CB8AC3E}">
        <p14:creationId xmlns:p14="http://schemas.microsoft.com/office/powerpoint/2010/main" val="34859204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3</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9188" y="1047331"/>
            <a:ext cx="8377428" cy="4401205"/>
          </a:xfrm>
        </p:spPr>
        <p:txBody>
          <a:bodyPr/>
          <a:lstStyle/>
          <a:p>
            <a:pPr marL="0" indent="0">
              <a:lnSpc>
                <a:spcPct val="100000"/>
              </a:lnSpc>
              <a:buNone/>
            </a:pPr>
            <a:r>
              <a:rPr lang="en-US" b="1" dirty="0"/>
              <a:t>‘A Grant expense was posted with the wrong budget date on an Expense Report.’ Which of the following accounting tasks will be performed for the above mentioned scenario?</a:t>
            </a:r>
          </a:p>
          <a:p>
            <a:pPr marL="0" indent="0">
              <a:lnSpc>
                <a:spcPct val="100000"/>
              </a:lnSpc>
              <a:buNone/>
            </a:pPr>
            <a:r>
              <a:rPr lang="en-US" i="1" dirty="0">
                <a:cs typeface="Lucida Sans" panose="020B0602040502020204" pitchFamily="34" charset="0"/>
              </a:rPr>
              <a:t>Select the correct answer from the options given below.</a:t>
            </a:r>
          </a:p>
          <a:p>
            <a:pPr marL="0" indent="0">
              <a:lnSpc>
                <a:spcPct val="100000"/>
              </a:lnSpc>
              <a:buNone/>
            </a:pPr>
            <a:endParaRPr lang="en-US" i="1" dirty="0"/>
          </a:p>
          <a:p>
            <a:pPr indent="-344488">
              <a:lnSpc>
                <a:spcPct val="100000"/>
              </a:lnSpc>
              <a:spcBef>
                <a:spcPts val="1200"/>
              </a:spcBef>
              <a:buFont typeface="+mj-lt"/>
              <a:buAutoNum type="alphaLcPeriod"/>
            </a:pPr>
            <a:r>
              <a:rPr lang="en-US" dirty="0"/>
              <a:t>Accounting Journal</a:t>
            </a:r>
          </a:p>
          <a:p>
            <a:pPr indent="-344488">
              <a:lnSpc>
                <a:spcPct val="100000"/>
              </a:lnSpc>
              <a:spcBef>
                <a:spcPts val="1200"/>
              </a:spcBef>
              <a:buFont typeface="+mj-lt"/>
              <a:buAutoNum type="alphaLcPeriod"/>
            </a:pPr>
            <a:r>
              <a:rPr lang="en-US" dirty="0"/>
              <a:t>Accounting Adjustment</a:t>
            </a:r>
          </a:p>
          <a:p>
            <a:pPr marL="0" indent="0">
              <a:lnSpc>
                <a:spcPct val="100000"/>
              </a:lnSpc>
              <a:spcBef>
                <a:spcPts val="1200"/>
              </a:spcBef>
              <a:buNone/>
            </a:pPr>
            <a:endParaRPr lang="en-US" dirty="0"/>
          </a:p>
        </p:txBody>
      </p:sp>
    </p:spTree>
    <p:extLst>
      <p:ext uri="{BB962C8B-B14F-4D97-AF65-F5344CB8AC3E}">
        <p14:creationId xmlns:p14="http://schemas.microsoft.com/office/powerpoint/2010/main" val="502739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3 Answer</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0310" y="2079308"/>
            <a:ext cx="8562560" cy="984885"/>
          </a:xfrm>
        </p:spPr>
        <p:txBody>
          <a:bodyPr/>
          <a:lstStyle/>
          <a:p>
            <a:pPr indent="-344488">
              <a:lnSpc>
                <a:spcPct val="100000"/>
              </a:lnSpc>
              <a:spcBef>
                <a:spcPts val="1200"/>
              </a:spcBef>
              <a:buFont typeface="+mj-lt"/>
              <a:buAutoNum type="alphaLcPeriod"/>
            </a:pPr>
            <a:r>
              <a:rPr lang="en-US" dirty="0"/>
              <a:t>Accounting Journal</a:t>
            </a:r>
          </a:p>
          <a:p>
            <a:pPr indent="-344488">
              <a:lnSpc>
                <a:spcPct val="100000"/>
              </a:lnSpc>
              <a:spcBef>
                <a:spcPts val="1200"/>
              </a:spcBef>
              <a:buFont typeface="+mj-lt"/>
              <a:buAutoNum type="alphaLcPeriod"/>
            </a:pPr>
            <a:r>
              <a:rPr lang="en-US" b="1" dirty="0">
                <a:solidFill>
                  <a:schemeClr val="tx2">
                    <a:lumMod val="75000"/>
                  </a:schemeClr>
                </a:solidFill>
              </a:rPr>
              <a:t>Accounting Adjustment</a:t>
            </a:r>
          </a:p>
        </p:txBody>
      </p:sp>
    </p:spTree>
    <p:extLst>
      <p:ext uri="{BB962C8B-B14F-4D97-AF65-F5344CB8AC3E}">
        <p14:creationId xmlns:p14="http://schemas.microsoft.com/office/powerpoint/2010/main" val="21760599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(1 of 3)</a:t>
            </a:r>
          </a:p>
        </p:txBody>
      </p:sp>
      <p:sp>
        <p:nvSpPr>
          <p:cNvPr id="5" name="Content Placeholder 4"/>
          <p:cNvSpPr>
            <a:spLocks noGrp="1"/>
          </p:cNvSpPr>
          <p:nvPr>
            <p:ph idx="1"/>
          </p:nvPr>
        </p:nvSpPr>
        <p:spPr>
          <a:xfrm>
            <a:off x="411480" y="1047331"/>
            <a:ext cx="8377428" cy="3647152"/>
          </a:xfrm>
        </p:spPr>
        <p:txBody>
          <a:bodyPr/>
          <a:lstStyle/>
          <a:p>
            <a:pPr marL="0" indent="0">
              <a:lnSpc>
                <a:spcPct val="100000"/>
              </a:lnSpc>
              <a:buNone/>
            </a:pPr>
            <a:r>
              <a:rPr lang="en-US" dirty="0">
                <a:solidFill>
                  <a:schemeClr val="tx2"/>
                </a:solidFill>
              </a:rPr>
              <a:t>To ensure a positive, productive training environment, please adhere to the following rules throughout the duration of the training session:</a:t>
            </a:r>
          </a:p>
          <a:p>
            <a:pPr marL="168275" indent="0">
              <a:lnSpc>
                <a:spcPct val="100000"/>
              </a:lnSpc>
              <a:buNone/>
            </a:pPr>
            <a:endParaRPr lang="en-US" dirty="0">
              <a:solidFill>
                <a:schemeClr val="tx2"/>
              </a:solidFill>
            </a:endParaRPr>
          </a:p>
          <a:p>
            <a:pPr marL="168275" indent="-168275">
              <a:lnSpc>
                <a:spcPct val="100000"/>
              </a:lnSpc>
            </a:pPr>
            <a:r>
              <a:rPr lang="en-US" dirty="0"/>
              <a:t>Mute your microphones to eliminate distractions.</a:t>
            </a:r>
          </a:p>
          <a:p>
            <a:pPr marL="168275" lvl="0" indent="-168275">
              <a:lnSpc>
                <a:spcPct val="100000"/>
              </a:lnSpc>
            </a:pPr>
            <a:r>
              <a:rPr lang="en-US" dirty="0"/>
              <a:t>To ask questions, use the “raise hand” feature or submit your questions via the Zoom chat window. Questions will be moderated and addressed during the training session.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03852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4</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0310" y="1056209"/>
            <a:ext cx="8523190" cy="3508653"/>
          </a:xfrm>
        </p:spPr>
        <p:txBody>
          <a:bodyPr/>
          <a:lstStyle/>
          <a:p>
            <a:pPr marL="0" indent="0">
              <a:lnSpc>
                <a:spcPct val="100000"/>
              </a:lnSpc>
              <a:buNone/>
            </a:pPr>
            <a:r>
              <a:rPr lang="en-US" b="1" dirty="0"/>
              <a:t>‘You need to transfer revenue from one Program to another within your Cost Center.’ Which of the following accounting tasks will be performed for the above mentioned scenario?</a:t>
            </a:r>
          </a:p>
          <a:p>
            <a:pPr marL="0" indent="0">
              <a:lnSpc>
                <a:spcPct val="100000"/>
              </a:lnSpc>
              <a:buNone/>
            </a:pPr>
            <a:r>
              <a:rPr lang="en-US" i="1" dirty="0">
                <a:cs typeface="Lucida Sans" panose="020B0602040502020204" pitchFamily="34" charset="0"/>
              </a:rPr>
              <a:t>Select the correct answer from the options given below.</a:t>
            </a:r>
            <a:endParaRPr lang="en-US" b="1" dirty="0"/>
          </a:p>
          <a:p>
            <a:pPr marL="165100" indent="0">
              <a:lnSpc>
                <a:spcPct val="100000"/>
              </a:lnSpc>
              <a:buNone/>
            </a:pPr>
            <a:endParaRPr lang="en-US" i="1" dirty="0"/>
          </a:p>
          <a:p>
            <a:pPr indent="-344488">
              <a:lnSpc>
                <a:spcPct val="100000"/>
              </a:lnSpc>
              <a:spcBef>
                <a:spcPts val="1200"/>
              </a:spcBef>
              <a:buFont typeface="+mj-lt"/>
              <a:buAutoNum type="alphaLcPeriod"/>
            </a:pPr>
            <a:r>
              <a:rPr lang="en-US" dirty="0"/>
              <a:t>Accounting Journal</a:t>
            </a:r>
          </a:p>
          <a:p>
            <a:pPr indent="-344488">
              <a:lnSpc>
                <a:spcPct val="100000"/>
              </a:lnSpc>
              <a:spcBef>
                <a:spcPts val="1200"/>
              </a:spcBef>
              <a:buFont typeface="+mj-lt"/>
              <a:buAutoNum type="alphaLcPeriod"/>
            </a:pPr>
            <a:r>
              <a:rPr lang="en-US" dirty="0"/>
              <a:t>Accounting Adjustment</a:t>
            </a:r>
          </a:p>
        </p:txBody>
      </p:sp>
    </p:spTree>
    <p:extLst>
      <p:ext uri="{BB962C8B-B14F-4D97-AF65-F5344CB8AC3E}">
        <p14:creationId xmlns:p14="http://schemas.microsoft.com/office/powerpoint/2010/main" val="28392255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Check 4 Answer</a:t>
            </a:r>
          </a:p>
        </p:txBody>
      </p:sp>
      <p:sp>
        <p:nvSpPr>
          <p:cNvPr id="5" name="Content Placeholder 1">
            <a:extLst>
              <a:ext uri="{FF2B5EF4-FFF2-40B4-BE49-F238E27FC236}">
                <a16:creationId xmlns:a16="http://schemas.microsoft.com/office/drawing/2014/main" id="{2203D6B9-56F7-48ED-AB8D-809C387CBD22}"/>
              </a:ext>
            </a:extLst>
          </p:cNvPr>
          <p:cNvSpPr>
            <a:spLocks noGrp="1"/>
          </p:cNvSpPr>
          <p:nvPr>
            <p:ph idx="1"/>
          </p:nvPr>
        </p:nvSpPr>
        <p:spPr>
          <a:xfrm>
            <a:off x="430310" y="2079308"/>
            <a:ext cx="8523190" cy="984885"/>
          </a:xfrm>
        </p:spPr>
        <p:txBody>
          <a:bodyPr/>
          <a:lstStyle/>
          <a:p>
            <a:pPr indent="-344488">
              <a:lnSpc>
                <a:spcPct val="100000"/>
              </a:lnSpc>
              <a:spcBef>
                <a:spcPts val="1200"/>
              </a:spcBef>
              <a:buFont typeface="+mj-lt"/>
              <a:buAutoNum type="alphaLcPeriod"/>
            </a:pPr>
            <a:r>
              <a:rPr lang="en-US" b="1" dirty="0">
                <a:solidFill>
                  <a:srgbClr val="981E32"/>
                </a:solidFill>
              </a:rPr>
              <a:t>Accounting Journal</a:t>
            </a:r>
          </a:p>
          <a:p>
            <a:pPr indent="-344488">
              <a:lnSpc>
                <a:spcPct val="100000"/>
              </a:lnSpc>
              <a:spcBef>
                <a:spcPts val="1200"/>
              </a:spcBef>
              <a:buFont typeface="+mj-lt"/>
              <a:buAutoNum type="alphaLcPeriod"/>
            </a:pPr>
            <a:r>
              <a:rPr lang="en-US" dirty="0"/>
              <a:t>Accounting Adjustment</a:t>
            </a:r>
          </a:p>
        </p:txBody>
      </p:sp>
    </p:spTree>
    <p:extLst>
      <p:ext uri="{BB962C8B-B14F-4D97-AF65-F5344CB8AC3E}">
        <p14:creationId xmlns:p14="http://schemas.microsoft.com/office/powerpoint/2010/main" val="14768982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C43BF-6D6C-479B-9E21-5449AE129B96}"/>
              </a:ext>
            </a:extLst>
          </p:cNvPr>
          <p:cNvSpPr>
            <a:spLocks noGrp="1"/>
          </p:cNvSpPr>
          <p:nvPr>
            <p:ph type="title"/>
          </p:nvPr>
        </p:nvSpPr>
        <p:spPr/>
        <p:txBody>
          <a:bodyPr/>
          <a:lstStyle/>
          <a:p>
            <a:r>
              <a:rPr lang="en-US" dirty="0"/>
              <a:t>Create Accounting Journal Flow</a:t>
            </a:r>
          </a:p>
        </p:txBody>
      </p:sp>
      <p:sp>
        <p:nvSpPr>
          <p:cNvPr id="5" name="Content Placeholder 4">
            <a:extLst>
              <a:ext uri="{FF2B5EF4-FFF2-40B4-BE49-F238E27FC236}">
                <a16:creationId xmlns:a16="http://schemas.microsoft.com/office/drawing/2014/main" id="{10BC8E24-E1E2-41C3-9542-6D4046006FCD}"/>
              </a:ext>
            </a:extLst>
          </p:cNvPr>
          <p:cNvSpPr>
            <a:spLocks noGrp="1"/>
          </p:cNvSpPr>
          <p:nvPr>
            <p:ph idx="1"/>
          </p:nvPr>
        </p:nvSpPr>
        <p:spPr>
          <a:xfrm>
            <a:off x="2089195" y="1473414"/>
            <a:ext cx="896470" cy="1174093"/>
          </a:xfrm>
        </p:spPr>
        <p:txBody>
          <a:bodyPr/>
          <a:lstStyle/>
          <a:p>
            <a:pPr marL="165100" indent="0">
              <a:buNone/>
            </a:pPr>
            <a:r>
              <a:rPr lang="en-US" sz="100" dirty="0">
                <a:solidFill>
                  <a:schemeClr val="bg1"/>
                </a:solidFill>
              </a:rPr>
              <a:t>The create accounting journal flow is initiated by accountant, award contract specialist, budget manager, business asset accountant, and sponsored programs manager. Reviewed and approved by accounting, cost center, gift, grant, project, and program manager based on the worktag.</a:t>
            </a:r>
          </a:p>
        </p:txBody>
      </p:sp>
      <p:pic>
        <p:nvPicPr>
          <p:cNvPr id="7" name="Content Placeholder 6">
            <a:extLst>
              <a:ext uri="{FF2B5EF4-FFF2-40B4-BE49-F238E27FC236}">
                <a16:creationId xmlns:a16="http://schemas.microsoft.com/office/drawing/2014/main" id="{9AC6A47B-F45F-4C20-A0B8-196AA8593EAD}"/>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074421"/>
            <a:ext cx="8953581" cy="3633426"/>
          </a:xfrm>
        </p:spPr>
      </p:pic>
    </p:spTree>
    <p:extLst>
      <p:ext uri="{BB962C8B-B14F-4D97-AF65-F5344CB8AC3E}">
        <p14:creationId xmlns:p14="http://schemas.microsoft.com/office/powerpoint/2010/main" val="39272253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97732"/>
            <a:ext cx="8842315" cy="480131"/>
          </a:xfrm>
        </p:spPr>
        <p:txBody>
          <a:bodyPr/>
          <a:lstStyle/>
          <a:p>
            <a:r>
              <a:rPr lang="en-US" sz="2800" dirty="0">
                <a:solidFill>
                  <a:srgbClr val="FFFFFF"/>
                </a:solidFill>
                <a:cs typeface="Lucida Sans" panose="020B0602040502020204" pitchFamily="34" charset="0"/>
              </a:rPr>
              <a:t>Area Accounting Journal Roles (1 of 2) </a:t>
            </a:r>
            <a:endParaRPr lang="en-US" dirty="0"/>
          </a:p>
        </p:txBody>
      </p:sp>
      <p:graphicFrame>
        <p:nvGraphicFramePr>
          <p:cNvPr id="6" name="Table Placeholder 5">
            <a:extLst>
              <a:ext uri="{FF2B5EF4-FFF2-40B4-BE49-F238E27FC236}">
                <a16:creationId xmlns:a16="http://schemas.microsoft.com/office/drawing/2014/main" id="{FAA5D62E-DB18-406E-B44C-8B284B5EE969}"/>
              </a:ext>
            </a:extLst>
          </p:cNvPr>
          <p:cNvGraphicFramePr>
            <a:graphicFrameLocks noGrp="1"/>
          </p:cNvGraphicFramePr>
          <p:nvPr>
            <p:ph type="tbl" sz="quarter" idx="13"/>
            <p:extLst>
              <p:ext uri="{D42A27DB-BD31-4B8C-83A1-F6EECF244321}">
                <p14:modId xmlns:p14="http://schemas.microsoft.com/office/powerpoint/2010/main" val="2409566956"/>
              </p:ext>
            </p:extLst>
          </p:nvPr>
        </p:nvGraphicFramePr>
        <p:xfrm>
          <a:off x="228599" y="913901"/>
          <a:ext cx="8686801" cy="3566160"/>
        </p:xfrm>
        <a:graphic>
          <a:graphicData uri="http://schemas.openxmlformats.org/drawingml/2006/table">
            <a:tbl>
              <a:tblPr firstRow="1" bandRow="1">
                <a:tableStyleId>{5C22544A-7EE6-4342-B048-85BDC9FD1C3A}</a:tableStyleId>
              </a:tblPr>
              <a:tblGrid>
                <a:gridCol w="1962807">
                  <a:extLst>
                    <a:ext uri="{9D8B030D-6E8A-4147-A177-3AD203B41FA5}">
                      <a16:colId xmlns:a16="http://schemas.microsoft.com/office/drawing/2014/main" val="1720070811"/>
                    </a:ext>
                  </a:extLst>
                </a:gridCol>
                <a:gridCol w="3736427">
                  <a:extLst>
                    <a:ext uri="{9D8B030D-6E8A-4147-A177-3AD203B41FA5}">
                      <a16:colId xmlns:a16="http://schemas.microsoft.com/office/drawing/2014/main" val="4012579222"/>
                    </a:ext>
                  </a:extLst>
                </a:gridCol>
                <a:gridCol w="1340069">
                  <a:extLst>
                    <a:ext uri="{9D8B030D-6E8A-4147-A177-3AD203B41FA5}">
                      <a16:colId xmlns:a16="http://schemas.microsoft.com/office/drawing/2014/main" val="3510880674"/>
                    </a:ext>
                  </a:extLst>
                </a:gridCol>
                <a:gridCol w="1647498">
                  <a:extLst>
                    <a:ext uri="{9D8B030D-6E8A-4147-A177-3AD203B41FA5}">
                      <a16:colId xmlns:a16="http://schemas.microsoft.com/office/drawing/2014/main" val="1094850347"/>
                    </a:ext>
                  </a:extLst>
                </a:gridCol>
              </a:tblGrid>
              <a:tr h="457200">
                <a:tc>
                  <a:txBody>
                    <a:bodyPr/>
                    <a:lstStyle/>
                    <a:p>
                      <a:r>
                        <a:rPr lang="en-US" sz="2400" dirty="0">
                          <a:latin typeface="Lucida Sans" panose="020B0602040502020204" pitchFamily="34" charset="0"/>
                          <a:cs typeface="Lucida Sans" panose="020B0602040502020204" pitchFamily="34"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Initiate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Approve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18872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Accountant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0" dirty="0">
                          <a:latin typeface="Lucida Sans" panose="020B0602040502020204" pitchFamily="34" charset="0"/>
                          <a:cs typeface="Lucida Sans" panose="020B0602040502020204" pitchFamily="34" charset="0"/>
                        </a:rPr>
                        <a:t>Initiates journals for cost center</a:t>
                      </a: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extLst>
                  <a:ext uri="{0D108BD9-81ED-4DB2-BD59-A6C34878D82A}">
                    <a16:rowId xmlns:a16="http://schemas.microsoft.com/office/drawing/2014/main" val="2735615594"/>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Grant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Initiates cost transfers for grants. Approves cost transfers and manual journals on 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504049"/>
                  </a:ext>
                </a:extLst>
              </a:tr>
            </a:tbl>
          </a:graphicData>
        </a:graphic>
      </p:graphicFrame>
    </p:spTree>
    <p:extLst>
      <p:ext uri="{BB962C8B-B14F-4D97-AF65-F5344CB8AC3E}">
        <p14:creationId xmlns:p14="http://schemas.microsoft.com/office/powerpoint/2010/main" val="21019381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97732"/>
            <a:ext cx="8842315" cy="480131"/>
          </a:xfrm>
        </p:spPr>
        <p:txBody>
          <a:bodyPr/>
          <a:lstStyle/>
          <a:p>
            <a:r>
              <a:rPr lang="en-US" sz="2800" dirty="0">
                <a:solidFill>
                  <a:srgbClr val="FFFFFF"/>
                </a:solidFill>
                <a:cs typeface="Lucida Sans" panose="020B0602040502020204" pitchFamily="34" charset="0"/>
              </a:rPr>
              <a:t>Area Accounting Journal Roles (2 of 2) </a:t>
            </a:r>
            <a:endParaRPr lang="en-US" dirty="0"/>
          </a:p>
        </p:txBody>
      </p:sp>
      <p:graphicFrame>
        <p:nvGraphicFramePr>
          <p:cNvPr id="6" name="Table Placeholder 5">
            <a:extLst>
              <a:ext uri="{FF2B5EF4-FFF2-40B4-BE49-F238E27FC236}">
                <a16:creationId xmlns:a16="http://schemas.microsoft.com/office/drawing/2014/main" id="{FAA5D62E-DB18-406E-B44C-8B284B5EE969}"/>
              </a:ext>
            </a:extLst>
          </p:cNvPr>
          <p:cNvGraphicFramePr>
            <a:graphicFrameLocks noGrp="1"/>
          </p:cNvGraphicFramePr>
          <p:nvPr>
            <p:ph type="tbl" sz="quarter" idx="13"/>
            <p:extLst>
              <p:ext uri="{D42A27DB-BD31-4B8C-83A1-F6EECF244321}">
                <p14:modId xmlns:p14="http://schemas.microsoft.com/office/powerpoint/2010/main" val="1481351559"/>
              </p:ext>
            </p:extLst>
          </p:nvPr>
        </p:nvGraphicFramePr>
        <p:xfrm>
          <a:off x="228599" y="913900"/>
          <a:ext cx="8686801" cy="3492775"/>
        </p:xfrm>
        <a:graphic>
          <a:graphicData uri="http://schemas.openxmlformats.org/drawingml/2006/table">
            <a:tbl>
              <a:tblPr firstRow="1" bandRow="1">
                <a:tableStyleId>{5C22544A-7EE6-4342-B048-85BDC9FD1C3A}</a:tableStyleId>
              </a:tblPr>
              <a:tblGrid>
                <a:gridCol w="1962807">
                  <a:extLst>
                    <a:ext uri="{9D8B030D-6E8A-4147-A177-3AD203B41FA5}">
                      <a16:colId xmlns:a16="http://schemas.microsoft.com/office/drawing/2014/main" val="1720070811"/>
                    </a:ext>
                  </a:extLst>
                </a:gridCol>
                <a:gridCol w="3736427">
                  <a:extLst>
                    <a:ext uri="{9D8B030D-6E8A-4147-A177-3AD203B41FA5}">
                      <a16:colId xmlns:a16="http://schemas.microsoft.com/office/drawing/2014/main" val="4012579222"/>
                    </a:ext>
                  </a:extLst>
                </a:gridCol>
                <a:gridCol w="1340069">
                  <a:extLst>
                    <a:ext uri="{9D8B030D-6E8A-4147-A177-3AD203B41FA5}">
                      <a16:colId xmlns:a16="http://schemas.microsoft.com/office/drawing/2014/main" val="3510880674"/>
                    </a:ext>
                  </a:extLst>
                </a:gridCol>
                <a:gridCol w="1647498">
                  <a:extLst>
                    <a:ext uri="{9D8B030D-6E8A-4147-A177-3AD203B41FA5}">
                      <a16:colId xmlns:a16="http://schemas.microsoft.com/office/drawing/2014/main" val="1094850347"/>
                    </a:ext>
                  </a:extLst>
                </a:gridCol>
              </a:tblGrid>
              <a:tr h="457200">
                <a:tc>
                  <a:txBody>
                    <a:bodyPr/>
                    <a:lstStyle/>
                    <a:p>
                      <a:r>
                        <a:rPr lang="en-US" sz="2400" dirty="0">
                          <a:latin typeface="Lucida Sans" panose="020B0602040502020204" pitchFamily="34" charset="0"/>
                          <a:cs typeface="Lucida Sans" panose="020B0602040502020204" pitchFamily="34"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Initiate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Approve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115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Approves the journal impacting a 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extLst>
                  <a:ext uri="{0D108BD9-81ED-4DB2-BD59-A6C34878D82A}">
                    <a16:rowId xmlns:a16="http://schemas.microsoft.com/office/drawing/2014/main" val="2735615594"/>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Gift/Project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Approves accounting journals and adjustments </a:t>
                      </a:r>
                      <a:r>
                        <a:rPr lang="en-US" sz="2400" kern="1200" baseline="0" dirty="0">
                          <a:solidFill>
                            <a:schemeClr val="tx1"/>
                          </a:solidFill>
                          <a:effectLst/>
                          <a:latin typeface="Lucida Sans" panose="020B0602040502020204" pitchFamily="34" charset="0"/>
                        </a:rPr>
                        <a:t>with Program/Gift/Project Worktags</a:t>
                      </a: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504049"/>
                  </a:ext>
                </a:extLst>
              </a:tr>
            </a:tbl>
          </a:graphicData>
        </a:graphic>
      </p:graphicFrame>
    </p:spTree>
    <p:extLst>
      <p:ext uri="{BB962C8B-B14F-4D97-AF65-F5344CB8AC3E}">
        <p14:creationId xmlns:p14="http://schemas.microsoft.com/office/powerpoint/2010/main" val="8031305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97732"/>
            <a:ext cx="8842315" cy="480131"/>
          </a:xfrm>
        </p:spPr>
        <p:txBody>
          <a:bodyPr/>
          <a:lstStyle/>
          <a:p>
            <a:r>
              <a:rPr lang="en-US" sz="2800" dirty="0">
                <a:cs typeface="Lucida Sans" panose="020B0602040502020204" pitchFamily="34" charset="0"/>
              </a:rPr>
              <a:t>Central Accounting Journal Roles (1 of 3) </a:t>
            </a:r>
            <a:endParaRPr lang="en-US" dirty="0"/>
          </a:p>
        </p:txBody>
      </p:sp>
      <p:graphicFrame>
        <p:nvGraphicFramePr>
          <p:cNvPr id="6" name="Table Placeholder 5">
            <a:extLst>
              <a:ext uri="{FF2B5EF4-FFF2-40B4-BE49-F238E27FC236}">
                <a16:creationId xmlns:a16="http://schemas.microsoft.com/office/drawing/2014/main" id="{FAA5D62E-DB18-406E-B44C-8B284B5EE969}"/>
              </a:ext>
            </a:extLst>
          </p:cNvPr>
          <p:cNvGraphicFramePr>
            <a:graphicFrameLocks noGrp="1"/>
          </p:cNvGraphicFramePr>
          <p:nvPr>
            <p:ph type="tbl" sz="quarter" idx="13"/>
            <p:extLst>
              <p:ext uri="{D42A27DB-BD31-4B8C-83A1-F6EECF244321}">
                <p14:modId xmlns:p14="http://schemas.microsoft.com/office/powerpoint/2010/main" val="4128907188"/>
              </p:ext>
            </p:extLst>
          </p:nvPr>
        </p:nvGraphicFramePr>
        <p:xfrm>
          <a:off x="228599" y="913901"/>
          <a:ext cx="8686801" cy="3931920"/>
        </p:xfrm>
        <a:graphic>
          <a:graphicData uri="http://schemas.openxmlformats.org/drawingml/2006/table">
            <a:tbl>
              <a:tblPr firstRow="1" bandRow="1">
                <a:tableStyleId>{5C22544A-7EE6-4342-B048-85BDC9FD1C3A}</a:tableStyleId>
              </a:tblPr>
              <a:tblGrid>
                <a:gridCol w="1962807">
                  <a:extLst>
                    <a:ext uri="{9D8B030D-6E8A-4147-A177-3AD203B41FA5}">
                      <a16:colId xmlns:a16="http://schemas.microsoft.com/office/drawing/2014/main" val="1720070811"/>
                    </a:ext>
                  </a:extLst>
                </a:gridCol>
                <a:gridCol w="3736427">
                  <a:extLst>
                    <a:ext uri="{9D8B030D-6E8A-4147-A177-3AD203B41FA5}">
                      <a16:colId xmlns:a16="http://schemas.microsoft.com/office/drawing/2014/main" val="4012579222"/>
                    </a:ext>
                  </a:extLst>
                </a:gridCol>
                <a:gridCol w="1340069">
                  <a:extLst>
                    <a:ext uri="{9D8B030D-6E8A-4147-A177-3AD203B41FA5}">
                      <a16:colId xmlns:a16="http://schemas.microsoft.com/office/drawing/2014/main" val="3510880674"/>
                    </a:ext>
                  </a:extLst>
                </a:gridCol>
                <a:gridCol w="1647498">
                  <a:extLst>
                    <a:ext uri="{9D8B030D-6E8A-4147-A177-3AD203B41FA5}">
                      <a16:colId xmlns:a16="http://schemas.microsoft.com/office/drawing/2014/main" val="1094850347"/>
                    </a:ext>
                  </a:extLst>
                </a:gridCol>
              </a:tblGrid>
              <a:tr h="457200">
                <a:tc>
                  <a:txBody>
                    <a:bodyPr/>
                    <a:lstStyle/>
                    <a:p>
                      <a:r>
                        <a:rPr lang="en-US" sz="2400" dirty="0">
                          <a:latin typeface="Lucida Sans" panose="020B0602040502020204" pitchFamily="34" charset="0"/>
                          <a:cs typeface="Lucida Sans" panose="020B0602040502020204" pitchFamily="34"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Initiate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Approve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Accountant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Initiates journals for company and approves journals from the cost centers needing additional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extLst>
                  <a:ext uri="{0D108BD9-81ED-4DB2-BD59-A6C34878D82A}">
                    <a16:rowId xmlns:a16="http://schemas.microsoft.com/office/drawing/2014/main" val="2735615594"/>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Accounting Manager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Provides final approval on all manual journals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504049"/>
                  </a:ext>
                </a:extLst>
              </a:tr>
            </a:tbl>
          </a:graphicData>
        </a:graphic>
      </p:graphicFrame>
    </p:spTree>
    <p:extLst>
      <p:ext uri="{BB962C8B-B14F-4D97-AF65-F5344CB8AC3E}">
        <p14:creationId xmlns:p14="http://schemas.microsoft.com/office/powerpoint/2010/main" val="3110936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97732"/>
            <a:ext cx="8842315" cy="480131"/>
          </a:xfrm>
        </p:spPr>
        <p:txBody>
          <a:bodyPr/>
          <a:lstStyle/>
          <a:p>
            <a:r>
              <a:rPr lang="en-US" sz="2800" dirty="0">
                <a:cs typeface="Lucida Sans" panose="020B0602040502020204" pitchFamily="34" charset="0"/>
              </a:rPr>
              <a:t>Central Accounting Journal Roles (2 of 3) </a:t>
            </a:r>
            <a:endParaRPr lang="en-US" dirty="0"/>
          </a:p>
        </p:txBody>
      </p:sp>
      <p:graphicFrame>
        <p:nvGraphicFramePr>
          <p:cNvPr id="6" name="Table Placeholder 5">
            <a:extLst>
              <a:ext uri="{FF2B5EF4-FFF2-40B4-BE49-F238E27FC236}">
                <a16:creationId xmlns:a16="http://schemas.microsoft.com/office/drawing/2014/main" id="{FAA5D62E-DB18-406E-B44C-8B284B5EE969}"/>
              </a:ext>
            </a:extLst>
          </p:cNvPr>
          <p:cNvGraphicFramePr>
            <a:graphicFrameLocks noGrp="1"/>
          </p:cNvGraphicFramePr>
          <p:nvPr>
            <p:ph type="tbl" sz="quarter" idx="13"/>
            <p:extLst>
              <p:ext uri="{D42A27DB-BD31-4B8C-83A1-F6EECF244321}">
                <p14:modId xmlns:p14="http://schemas.microsoft.com/office/powerpoint/2010/main" val="2526575045"/>
              </p:ext>
            </p:extLst>
          </p:nvPr>
        </p:nvGraphicFramePr>
        <p:xfrm>
          <a:off x="228599" y="913901"/>
          <a:ext cx="8686801" cy="3104435"/>
        </p:xfrm>
        <a:graphic>
          <a:graphicData uri="http://schemas.openxmlformats.org/drawingml/2006/table">
            <a:tbl>
              <a:tblPr firstRow="1" bandRow="1">
                <a:tableStyleId>{5C22544A-7EE6-4342-B048-85BDC9FD1C3A}</a:tableStyleId>
              </a:tblPr>
              <a:tblGrid>
                <a:gridCol w="1962807">
                  <a:extLst>
                    <a:ext uri="{9D8B030D-6E8A-4147-A177-3AD203B41FA5}">
                      <a16:colId xmlns:a16="http://schemas.microsoft.com/office/drawing/2014/main" val="1720070811"/>
                    </a:ext>
                  </a:extLst>
                </a:gridCol>
                <a:gridCol w="3736427">
                  <a:extLst>
                    <a:ext uri="{9D8B030D-6E8A-4147-A177-3AD203B41FA5}">
                      <a16:colId xmlns:a16="http://schemas.microsoft.com/office/drawing/2014/main" val="4012579222"/>
                    </a:ext>
                  </a:extLst>
                </a:gridCol>
                <a:gridCol w="1340069">
                  <a:extLst>
                    <a:ext uri="{9D8B030D-6E8A-4147-A177-3AD203B41FA5}">
                      <a16:colId xmlns:a16="http://schemas.microsoft.com/office/drawing/2014/main" val="3510880674"/>
                    </a:ext>
                  </a:extLst>
                </a:gridCol>
                <a:gridCol w="1647498">
                  <a:extLst>
                    <a:ext uri="{9D8B030D-6E8A-4147-A177-3AD203B41FA5}">
                      <a16:colId xmlns:a16="http://schemas.microsoft.com/office/drawing/2014/main" val="1094850347"/>
                    </a:ext>
                  </a:extLst>
                </a:gridCol>
              </a:tblGrid>
              <a:tr h="457200">
                <a:tc>
                  <a:txBody>
                    <a:bodyPr/>
                    <a:lstStyle/>
                    <a:p>
                      <a:r>
                        <a:rPr lang="en-US" sz="2400" dirty="0">
                          <a:latin typeface="Lucida Sans" panose="020B0602040502020204" pitchFamily="34" charset="0"/>
                          <a:cs typeface="Lucida Sans" panose="020B0602040502020204" pitchFamily="34"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Initiate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Approve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18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Budget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Initiates journals to manage expenses</a:t>
                      </a:r>
                      <a:r>
                        <a:rPr lang="en-US" sz="2400" kern="1200" baseline="0" dirty="0">
                          <a:solidFill>
                            <a:schemeClr val="tx1"/>
                          </a:solidFill>
                          <a:latin typeface="Lucida Sans" pitchFamily="34" charset="0"/>
                          <a:ea typeface="+mn-ea"/>
                          <a:cs typeface="+mn-cs"/>
                        </a:rPr>
                        <a:t> by budget</a:t>
                      </a:r>
                      <a:endParaRPr lang="en-US" sz="2400" kern="1200" dirty="0">
                        <a:solidFill>
                          <a:schemeClr val="tx1"/>
                        </a:solidFill>
                        <a:latin typeface="Lucida Sans"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extLst>
                  <a:ext uri="{0D108BD9-81ED-4DB2-BD59-A6C34878D82A}">
                    <a16:rowId xmlns:a16="http://schemas.microsoft.com/office/drawing/2014/main" val="2735615594"/>
                  </a:ext>
                </a:extLst>
              </a:tr>
              <a:tr h="1458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Award Contract Specialist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Initiates journals</a:t>
                      </a:r>
                      <a:r>
                        <a:rPr lang="en-US" sz="2400" kern="1200" baseline="0" dirty="0">
                          <a:solidFill>
                            <a:schemeClr val="tx1"/>
                          </a:solidFill>
                          <a:latin typeface="Lucida Sans" pitchFamily="34" charset="0"/>
                          <a:ea typeface="+mn-ea"/>
                          <a:cs typeface="+mn-cs"/>
                        </a:rPr>
                        <a:t> involving Grants</a:t>
                      </a:r>
                      <a:endParaRPr lang="en-US" sz="2400" kern="1200" dirty="0">
                        <a:solidFill>
                          <a:schemeClr val="tx1"/>
                        </a:solidFill>
                        <a:latin typeface="Lucida Sans"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504049"/>
                  </a:ext>
                </a:extLst>
              </a:tr>
            </a:tbl>
          </a:graphicData>
        </a:graphic>
      </p:graphicFrame>
    </p:spTree>
    <p:extLst>
      <p:ext uri="{BB962C8B-B14F-4D97-AF65-F5344CB8AC3E}">
        <p14:creationId xmlns:p14="http://schemas.microsoft.com/office/powerpoint/2010/main" val="6707634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97732"/>
            <a:ext cx="8842315" cy="480131"/>
          </a:xfrm>
        </p:spPr>
        <p:txBody>
          <a:bodyPr/>
          <a:lstStyle/>
          <a:p>
            <a:r>
              <a:rPr lang="en-US" sz="2800" dirty="0">
                <a:cs typeface="Lucida Sans" panose="020B0602040502020204" pitchFamily="34" charset="0"/>
              </a:rPr>
              <a:t>Central Accounting Journal Roles (3 of 3) </a:t>
            </a:r>
            <a:endParaRPr lang="en-US" dirty="0"/>
          </a:p>
        </p:txBody>
      </p:sp>
      <p:graphicFrame>
        <p:nvGraphicFramePr>
          <p:cNvPr id="6" name="Table Placeholder 5">
            <a:extLst>
              <a:ext uri="{FF2B5EF4-FFF2-40B4-BE49-F238E27FC236}">
                <a16:creationId xmlns:a16="http://schemas.microsoft.com/office/drawing/2014/main" id="{FAA5D62E-DB18-406E-B44C-8B284B5EE969}"/>
              </a:ext>
            </a:extLst>
          </p:cNvPr>
          <p:cNvGraphicFramePr>
            <a:graphicFrameLocks noGrp="1"/>
          </p:cNvGraphicFramePr>
          <p:nvPr>
            <p:ph type="tbl" sz="quarter" idx="13"/>
            <p:extLst>
              <p:ext uri="{D42A27DB-BD31-4B8C-83A1-F6EECF244321}">
                <p14:modId xmlns:p14="http://schemas.microsoft.com/office/powerpoint/2010/main" val="3520899670"/>
              </p:ext>
            </p:extLst>
          </p:nvPr>
        </p:nvGraphicFramePr>
        <p:xfrm>
          <a:off x="228599" y="913901"/>
          <a:ext cx="8686801" cy="2377440"/>
        </p:xfrm>
        <a:graphic>
          <a:graphicData uri="http://schemas.openxmlformats.org/drawingml/2006/table">
            <a:tbl>
              <a:tblPr firstRow="1" bandRow="1">
                <a:tableStyleId>{5C22544A-7EE6-4342-B048-85BDC9FD1C3A}</a:tableStyleId>
              </a:tblPr>
              <a:tblGrid>
                <a:gridCol w="1962807">
                  <a:extLst>
                    <a:ext uri="{9D8B030D-6E8A-4147-A177-3AD203B41FA5}">
                      <a16:colId xmlns:a16="http://schemas.microsoft.com/office/drawing/2014/main" val="1720070811"/>
                    </a:ext>
                  </a:extLst>
                </a:gridCol>
                <a:gridCol w="3736427">
                  <a:extLst>
                    <a:ext uri="{9D8B030D-6E8A-4147-A177-3AD203B41FA5}">
                      <a16:colId xmlns:a16="http://schemas.microsoft.com/office/drawing/2014/main" val="4012579222"/>
                    </a:ext>
                  </a:extLst>
                </a:gridCol>
                <a:gridCol w="1340069">
                  <a:extLst>
                    <a:ext uri="{9D8B030D-6E8A-4147-A177-3AD203B41FA5}">
                      <a16:colId xmlns:a16="http://schemas.microsoft.com/office/drawing/2014/main" val="3510880674"/>
                    </a:ext>
                  </a:extLst>
                </a:gridCol>
                <a:gridCol w="1647498">
                  <a:extLst>
                    <a:ext uri="{9D8B030D-6E8A-4147-A177-3AD203B41FA5}">
                      <a16:colId xmlns:a16="http://schemas.microsoft.com/office/drawing/2014/main" val="1094850347"/>
                    </a:ext>
                  </a:extLst>
                </a:gridCol>
              </a:tblGrid>
              <a:tr h="457200">
                <a:tc>
                  <a:txBody>
                    <a:bodyPr/>
                    <a:lstStyle/>
                    <a:p>
                      <a:r>
                        <a:rPr lang="en-US" sz="2400" dirty="0">
                          <a:latin typeface="Lucida Sans" panose="020B0602040502020204" pitchFamily="34" charset="0"/>
                          <a:cs typeface="Lucida Sans" panose="020B0602040502020204" pitchFamily="34"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Initiate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Approve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Sponsored Programs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Approves journals initiated by the Grant Manager or Award Contract Specialist involving 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E3"/>
                    </a:solidFill>
                  </a:tcPr>
                </a:tc>
                <a:extLst>
                  <a:ext uri="{0D108BD9-81ED-4DB2-BD59-A6C34878D82A}">
                    <a16:rowId xmlns:a16="http://schemas.microsoft.com/office/drawing/2014/main" val="2735615594"/>
                  </a:ext>
                </a:extLst>
              </a:tr>
            </a:tbl>
          </a:graphicData>
        </a:graphic>
      </p:graphicFrame>
    </p:spTree>
    <p:extLst>
      <p:ext uri="{BB962C8B-B14F-4D97-AF65-F5344CB8AC3E}">
        <p14:creationId xmlns:p14="http://schemas.microsoft.com/office/powerpoint/2010/main" val="16476047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Two</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Create Accounting Journals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2</a:t>
            </a:r>
          </a:p>
        </p:txBody>
      </p:sp>
    </p:spTree>
    <p:extLst>
      <p:ext uri="{BB962C8B-B14F-4D97-AF65-F5344CB8AC3E}">
        <p14:creationId xmlns:p14="http://schemas.microsoft.com/office/powerpoint/2010/main" val="29214545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Create Accounting Journal</a:t>
            </a:r>
          </a:p>
        </p:txBody>
      </p:sp>
      <p:sp>
        <p:nvSpPr>
          <p:cNvPr id="2" name="Content Placeholder 1">
            <a:extLst>
              <a:ext uri="{FF2B5EF4-FFF2-40B4-BE49-F238E27FC236}">
                <a16:creationId xmlns:a16="http://schemas.microsoft.com/office/drawing/2014/main" id="{9B19D7BB-4F83-47A2-A8FC-42893C2EC380}"/>
              </a:ext>
            </a:extLst>
          </p:cNvPr>
          <p:cNvSpPr>
            <a:spLocks noGrp="1"/>
          </p:cNvSpPr>
          <p:nvPr>
            <p:ph idx="1"/>
          </p:nvPr>
        </p:nvSpPr>
        <p:spPr>
          <a:xfrm>
            <a:off x="411480" y="1047331"/>
            <a:ext cx="2097804" cy="431845"/>
          </a:xfrm>
        </p:spPr>
        <p:txBody>
          <a:bodyPr/>
          <a:lstStyle/>
          <a:p>
            <a:pPr marL="0" indent="0">
              <a:buNone/>
            </a:pPr>
            <a:r>
              <a:rPr lang="en-US" b="1" dirty="0"/>
              <a:t>Scenario 1: </a:t>
            </a:r>
          </a:p>
        </p:txBody>
      </p:sp>
      <p:sp>
        <p:nvSpPr>
          <p:cNvPr id="5" name="Content Placeholder 4">
            <a:extLst>
              <a:ext uri="{FF2B5EF4-FFF2-40B4-BE49-F238E27FC236}">
                <a16:creationId xmlns:a16="http://schemas.microsoft.com/office/drawing/2014/main" id="{50D413D1-B428-4AA1-8122-277CEE44B153}"/>
              </a:ext>
            </a:extLst>
          </p:cNvPr>
          <p:cNvSpPr>
            <a:spLocks noGrp="1"/>
          </p:cNvSpPr>
          <p:nvPr>
            <p:ph sz="quarter" idx="13"/>
          </p:nvPr>
        </p:nvSpPr>
        <p:spPr>
          <a:xfrm>
            <a:off x="2190844" y="1652584"/>
            <a:ext cx="6367462" cy="3000821"/>
          </a:xfrm>
        </p:spPr>
        <p:txBody>
          <a:bodyPr/>
          <a:lstStyle/>
          <a:p>
            <a:pPr>
              <a:buNone/>
            </a:pPr>
            <a:r>
              <a:rPr lang="en-US" sz="2400" dirty="0"/>
              <a:t>As a Budget Manager, I want to create a fund transfer journal entry and route for approval.</a:t>
            </a:r>
          </a:p>
          <a:p>
            <a:pPr>
              <a:buNone/>
            </a:pPr>
            <a:endParaRPr lang="en-US" sz="2400" dirty="0"/>
          </a:p>
          <a:p>
            <a:pPr>
              <a:buNone/>
            </a:pPr>
            <a:endParaRPr lang="en-US" sz="2400" dirty="0"/>
          </a:p>
          <a:p>
            <a:pPr>
              <a:buNone/>
            </a:pPr>
            <a:endParaRPr lang="en-US" sz="2400" dirty="0"/>
          </a:p>
          <a:p>
            <a:pPr>
              <a:buNone/>
            </a:pPr>
            <a:r>
              <a:rPr lang="en-US" sz="2400" dirty="0"/>
              <a:t>As an Accounting Manager (Company), I can review and approve a fund transfer journal entry. </a:t>
            </a:r>
          </a:p>
        </p:txBody>
      </p:sp>
      <p:pic>
        <p:nvPicPr>
          <p:cNvPr id="10" name="Content Placeholder 9">
            <a:extLst>
              <a:ext uri="{FF2B5EF4-FFF2-40B4-BE49-F238E27FC236}">
                <a16:creationId xmlns:a16="http://schemas.microsoft.com/office/drawing/2014/main" id="{EC5E60CD-678F-4E90-AE3B-A2CD3B7206CE}"/>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29840" y="1552275"/>
            <a:ext cx="1120225" cy="3070023"/>
          </a:xfrm>
        </p:spPr>
      </p:pic>
    </p:spTree>
    <p:extLst>
      <p:ext uri="{BB962C8B-B14F-4D97-AF65-F5344CB8AC3E}">
        <p14:creationId xmlns:p14="http://schemas.microsoft.com/office/powerpoint/2010/main" val="11319698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(2 of 3)</a:t>
            </a:r>
          </a:p>
        </p:txBody>
      </p:sp>
      <p:sp>
        <p:nvSpPr>
          <p:cNvPr id="5" name="Content Placeholder 4"/>
          <p:cNvSpPr>
            <a:spLocks noGrp="1"/>
          </p:cNvSpPr>
          <p:nvPr>
            <p:ph idx="1"/>
          </p:nvPr>
        </p:nvSpPr>
        <p:spPr>
          <a:xfrm>
            <a:off x="411480" y="1047331"/>
            <a:ext cx="8377428" cy="3123932"/>
          </a:xfrm>
        </p:spPr>
        <p:txBody>
          <a:bodyPr/>
          <a:lstStyle/>
          <a:p>
            <a:pPr marL="168275" indent="-168275">
              <a:lnSpc>
                <a:spcPct val="100000"/>
              </a:lnSpc>
            </a:pPr>
            <a:r>
              <a:rPr lang="en-US" dirty="0"/>
              <a:t>If you have a question you would prefer not be discussed during the training, you may submit a ticket to </a:t>
            </a:r>
            <a:r>
              <a:rPr lang="en-US" kern="1200" dirty="0">
                <a:solidFill>
                  <a:schemeClr val="tx2"/>
                </a:solidFill>
              </a:rPr>
              <a:t>support.workday.wsu.edu.</a:t>
            </a:r>
            <a:endParaRPr lang="en-US" b="1" dirty="0"/>
          </a:p>
          <a:p>
            <a:pPr marL="168275" indent="-168275">
              <a:lnSpc>
                <a:spcPct val="100000"/>
              </a:lnSpc>
            </a:pPr>
            <a:r>
              <a:rPr lang="en-US" dirty="0"/>
              <a:t>Please be considerate of the language and tone of Zoom chat interactions and questions. During sessions, aim for an inclusive, positive, and constructive dialogue as we all learn to use Workday together.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07699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Key Changes</a:t>
            </a:r>
          </a:p>
        </p:txBody>
      </p:sp>
      <p:sp>
        <p:nvSpPr>
          <p:cNvPr id="8" name="Content Placeholder 7">
            <a:extLst>
              <a:ext uri="{FF2B5EF4-FFF2-40B4-BE49-F238E27FC236}">
                <a16:creationId xmlns:a16="http://schemas.microsoft.com/office/drawing/2014/main" id="{68F52057-4D4B-4B14-BA9A-B5D021C5111B}"/>
              </a:ext>
            </a:extLst>
          </p:cNvPr>
          <p:cNvSpPr>
            <a:spLocks noGrp="1"/>
          </p:cNvSpPr>
          <p:nvPr>
            <p:ph idx="1"/>
          </p:nvPr>
        </p:nvSpPr>
        <p:spPr>
          <a:xfrm>
            <a:off x="787974" y="1113461"/>
            <a:ext cx="2078318" cy="2658618"/>
          </a:xfrm>
        </p:spPr>
        <p:txBody>
          <a:bodyPr/>
          <a:lstStyle/>
          <a:p>
            <a:pPr marL="165100" indent="0">
              <a:buNone/>
            </a:pPr>
            <a:r>
              <a:rPr lang="en-US" dirty="0"/>
              <a:t>AIS JVs</a:t>
            </a:r>
          </a:p>
          <a:p>
            <a:pPr marL="165100" indent="0">
              <a:buNone/>
            </a:pPr>
            <a:endParaRPr lang="en-US" dirty="0"/>
          </a:p>
          <a:p>
            <a:pPr marL="165100" indent="0">
              <a:buNone/>
            </a:pPr>
            <a:endParaRPr lang="en-US" dirty="0"/>
          </a:p>
          <a:p>
            <a:pPr marL="165100" indent="0">
              <a:buNone/>
            </a:pPr>
            <a:endParaRPr lang="en-US" dirty="0"/>
          </a:p>
          <a:p>
            <a:pPr marL="165100" indent="0">
              <a:buNone/>
            </a:pPr>
            <a:endParaRPr lang="en-US" dirty="0"/>
          </a:p>
          <a:p>
            <a:pPr marL="165100" indent="0">
              <a:buNone/>
            </a:pPr>
            <a:endParaRPr lang="en-US" dirty="0"/>
          </a:p>
          <a:p>
            <a:pPr marL="165100" indent="0">
              <a:buNone/>
            </a:pPr>
            <a:r>
              <a:rPr lang="en-US" dirty="0"/>
              <a:t>Workday Accounting Journals						</a:t>
            </a:r>
          </a:p>
        </p:txBody>
      </p:sp>
      <p:pic>
        <p:nvPicPr>
          <p:cNvPr id="11" name="Content Placeholder 10">
            <a:extLst>
              <a:ext uri="{FF2B5EF4-FFF2-40B4-BE49-F238E27FC236}">
                <a16:creationId xmlns:a16="http://schemas.microsoft.com/office/drawing/2014/main" id="{64AEF896-43D4-4E4A-B507-EEBFB4504EC2}"/>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53825" y="895350"/>
            <a:ext cx="5744239" cy="4069830"/>
          </a:xfrm>
        </p:spPr>
      </p:pic>
    </p:spTree>
    <p:extLst>
      <p:ext uri="{BB962C8B-B14F-4D97-AF65-F5344CB8AC3E}">
        <p14:creationId xmlns:p14="http://schemas.microsoft.com/office/powerpoint/2010/main" val="2649097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AD27C-D614-4838-B925-FFBA71E67C8A}"/>
              </a:ext>
            </a:extLst>
          </p:cNvPr>
          <p:cNvSpPr>
            <a:spLocks noGrp="1"/>
          </p:cNvSpPr>
          <p:nvPr>
            <p:ph type="title"/>
          </p:nvPr>
        </p:nvSpPr>
        <p:spPr>
          <a:xfrm>
            <a:off x="633730" y="111438"/>
            <a:ext cx="8359140" cy="563231"/>
          </a:xfrm>
        </p:spPr>
        <p:txBody>
          <a:bodyPr/>
          <a:lstStyle/>
          <a:p>
            <a:r>
              <a:rPr lang="en-US" dirty="0"/>
              <a:t>Debit / Credit</a:t>
            </a:r>
          </a:p>
        </p:txBody>
      </p:sp>
      <p:sp>
        <p:nvSpPr>
          <p:cNvPr id="4" name="Content Placeholder 3">
            <a:extLst>
              <a:ext uri="{FF2B5EF4-FFF2-40B4-BE49-F238E27FC236}">
                <a16:creationId xmlns:a16="http://schemas.microsoft.com/office/drawing/2014/main" id="{E9DD3BEA-E5BC-4919-B8F5-3A318B743803}"/>
              </a:ext>
            </a:extLst>
          </p:cNvPr>
          <p:cNvSpPr>
            <a:spLocks noGrp="1"/>
          </p:cNvSpPr>
          <p:nvPr>
            <p:ph idx="1"/>
          </p:nvPr>
        </p:nvSpPr>
        <p:spPr>
          <a:xfrm>
            <a:off x="411480" y="1047331"/>
            <a:ext cx="8377428" cy="3965188"/>
          </a:xfrm>
        </p:spPr>
        <p:txBody>
          <a:bodyPr/>
          <a:lstStyle/>
          <a:p>
            <a:pPr marL="165100" indent="0">
              <a:buNone/>
            </a:pPr>
            <a:r>
              <a:rPr lang="en-US" b="1" dirty="0"/>
              <a:t>Debit</a:t>
            </a:r>
          </a:p>
          <a:p>
            <a:r>
              <a:rPr lang="en-US" dirty="0"/>
              <a:t>Increases the balance in an Expense ledger account</a:t>
            </a:r>
          </a:p>
          <a:p>
            <a:r>
              <a:rPr lang="en-US" dirty="0"/>
              <a:t>Decreases the balance in a Revenue ledger account </a:t>
            </a:r>
          </a:p>
          <a:p>
            <a:r>
              <a:rPr lang="en-US" dirty="0"/>
              <a:t>Similar to JV91 or JV21 in AIS</a:t>
            </a:r>
          </a:p>
          <a:p>
            <a:pPr marL="165100" indent="0">
              <a:buNone/>
            </a:pPr>
            <a:endParaRPr lang="en-US" dirty="0"/>
          </a:p>
          <a:p>
            <a:pPr marL="165100" indent="0">
              <a:buNone/>
            </a:pPr>
            <a:r>
              <a:rPr lang="en-US" b="1" dirty="0"/>
              <a:t>Credit</a:t>
            </a:r>
          </a:p>
          <a:p>
            <a:r>
              <a:rPr lang="en-US" dirty="0"/>
              <a:t>Decreases the balance in an Expense ledger account</a:t>
            </a:r>
          </a:p>
          <a:p>
            <a:r>
              <a:rPr lang="en-US" dirty="0"/>
              <a:t>Increases the balance in a Revenue ledger account </a:t>
            </a:r>
          </a:p>
          <a:p>
            <a:r>
              <a:rPr lang="en-US" dirty="0"/>
              <a:t>Similar to JV92 or JV22 in AIS </a:t>
            </a:r>
          </a:p>
          <a:p>
            <a:pPr marL="165100" indent="0">
              <a:buNone/>
            </a:pPr>
            <a:endParaRPr lang="en-US" dirty="0"/>
          </a:p>
          <a:p>
            <a:pPr marL="165100" indent="0">
              <a:buNone/>
            </a:pPr>
            <a:r>
              <a:rPr lang="en-US" dirty="0"/>
              <a:t>Control total should = $0  (Debits = Credits)</a:t>
            </a:r>
          </a:p>
        </p:txBody>
      </p:sp>
    </p:spTree>
    <p:extLst>
      <p:ext uri="{BB962C8B-B14F-4D97-AF65-F5344CB8AC3E}">
        <p14:creationId xmlns:p14="http://schemas.microsoft.com/office/powerpoint/2010/main" val="10467763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395785" y="129103"/>
            <a:ext cx="8597086" cy="563231"/>
          </a:xfrm>
        </p:spPr>
        <p:txBody>
          <a:bodyPr/>
          <a:lstStyle/>
          <a:p>
            <a:r>
              <a:rPr lang="en-US" dirty="0"/>
              <a:t>Create Accounting Journal (1 of 4)</a:t>
            </a:r>
          </a:p>
        </p:txBody>
      </p:sp>
      <p:sp>
        <p:nvSpPr>
          <p:cNvPr id="6" name="Content Placeholder 5">
            <a:extLst>
              <a:ext uri="{FF2B5EF4-FFF2-40B4-BE49-F238E27FC236}">
                <a16:creationId xmlns:a16="http://schemas.microsoft.com/office/drawing/2014/main" id="{E04092CF-B196-4FF4-8D0C-16208DD2B4BE}"/>
              </a:ext>
            </a:extLst>
          </p:cNvPr>
          <p:cNvSpPr>
            <a:spLocks noGrp="1"/>
          </p:cNvSpPr>
          <p:nvPr>
            <p:ph idx="1"/>
          </p:nvPr>
        </p:nvSpPr>
        <p:spPr>
          <a:xfrm>
            <a:off x="2769577" y="1047330"/>
            <a:ext cx="3402624" cy="1524420"/>
          </a:xfrm>
        </p:spPr>
        <p:txBody>
          <a:bodyPr/>
          <a:lstStyle/>
          <a:p>
            <a:pPr marL="165100" indent="0">
              <a:buNone/>
            </a:pPr>
            <a:r>
              <a:rPr lang="en-US" sz="900" dirty="0"/>
              <a:t>The screenshot is of the create journal screen. The following fields are highlighted ledger (required field), accounting date (required field), period, currency, and journal source (required field). The continue button is highlighted.</a:t>
            </a:r>
          </a:p>
        </p:txBody>
      </p:sp>
      <p:pic>
        <p:nvPicPr>
          <p:cNvPr id="10" name="Content Placeholder 9">
            <a:extLst>
              <a:ext uri="{FF2B5EF4-FFF2-40B4-BE49-F238E27FC236}">
                <a16:creationId xmlns:a16="http://schemas.microsoft.com/office/drawing/2014/main" id="{49E17D2F-151E-4720-A116-7B5FD18625C5}"/>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94662" y="895351"/>
            <a:ext cx="3752850" cy="4006182"/>
          </a:xfrm>
        </p:spPr>
      </p:pic>
    </p:spTree>
    <p:extLst>
      <p:ext uri="{BB962C8B-B14F-4D97-AF65-F5344CB8AC3E}">
        <p14:creationId xmlns:p14="http://schemas.microsoft.com/office/powerpoint/2010/main" val="32301960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0676037-275F-448E-B27E-B6D3AFF5B015}"/>
              </a:ext>
            </a:extLst>
          </p:cNvPr>
          <p:cNvSpPr>
            <a:spLocks noGrp="1"/>
          </p:cNvSpPr>
          <p:nvPr>
            <p:ph type="title"/>
          </p:nvPr>
        </p:nvSpPr>
        <p:spPr>
          <a:xfrm>
            <a:off x="395785" y="130070"/>
            <a:ext cx="8597086" cy="563231"/>
          </a:xfrm>
        </p:spPr>
        <p:txBody>
          <a:bodyPr/>
          <a:lstStyle/>
          <a:p>
            <a:r>
              <a:rPr lang="en-US" dirty="0"/>
              <a:t>Create Accounting Journal (2 of 4)</a:t>
            </a:r>
          </a:p>
        </p:txBody>
      </p:sp>
      <p:sp>
        <p:nvSpPr>
          <p:cNvPr id="13" name="Content Placeholder 12">
            <a:extLst>
              <a:ext uri="{FF2B5EF4-FFF2-40B4-BE49-F238E27FC236}">
                <a16:creationId xmlns:a16="http://schemas.microsoft.com/office/drawing/2014/main" id="{5D982F6A-02B5-4A4F-8395-A5F382ADCEFF}"/>
              </a:ext>
            </a:extLst>
          </p:cNvPr>
          <p:cNvSpPr>
            <a:spLocks noGrp="1"/>
          </p:cNvSpPr>
          <p:nvPr>
            <p:ph idx="1"/>
          </p:nvPr>
        </p:nvSpPr>
        <p:spPr>
          <a:xfrm>
            <a:off x="3023558" y="1552658"/>
            <a:ext cx="3096883" cy="343877"/>
          </a:xfrm>
        </p:spPr>
        <p:txBody>
          <a:bodyPr/>
          <a:lstStyle/>
          <a:p>
            <a:pPr marL="165100" indent="0">
              <a:buNone/>
            </a:pPr>
            <a:r>
              <a:rPr lang="en-US" sz="1400" dirty="0"/>
              <a:t>Screenshot of the Memo List</a:t>
            </a:r>
            <a:endParaRPr lang="en-US" dirty="0"/>
          </a:p>
        </p:txBody>
      </p:sp>
      <p:pic>
        <p:nvPicPr>
          <p:cNvPr id="16" name="Content Placeholder 15">
            <a:extLst>
              <a:ext uri="{FF2B5EF4-FFF2-40B4-BE49-F238E27FC236}">
                <a16:creationId xmlns:a16="http://schemas.microsoft.com/office/drawing/2014/main" id="{D3357E2D-F297-4FD8-AF55-52100E84F616}"/>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3731" y="821321"/>
            <a:ext cx="6056538" cy="4192109"/>
          </a:xfrm>
        </p:spPr>
      </p:pic>
    </p:spTree>
    <p:extLst>
      <p:ext uri="{BB962C8B-B14F-4D97-AF65-F5344CB8AC3E}">
        <p14:creationId xmlns:p14="http://schemas.microsoft.com/office/powerpoint/2010/main" val="374520016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0676037-275F-448E-B27E-B6D3AFF5B015}"/>
              </a:ext>
            </a:extLst>
          </p:cNvPr>
          <p:cNvSpPr>
            <a:spLocks noGrp="1"/>
          </p:cNvSpPr>
          <p:nvPr>
            <p:ph type="title"/>
          </p:nvPr>
        </p:nvSpPr>
        <p:spPr>
          <a:xfrm>
            <a:off x="395785" y="130070"/>
            <a:ext cx="8597086" cy="563231"/>
          </a:xfrm>
        </p:spPr>
        <p:txBody>
          <a:bodyPr/>
          <a:lstStyle/>
          <a:p>
            <a:r>
              <a:rPr lang="en-US" dirty="0"/>
              <a:t>Create Accounting Journal (3 of 4)</a:t>
            </a:r>
          </a:p>
        </p:txBody>
      </p:sp>
      <p:sp>
        <p:nvSpPr>
          <p:cNvPr id="4" name="Content Placeholder 3">
            <a:extLst>
              <a:ext uri="{FF2B5EF4-FFF2-40B4-BE49-F238E27FC236}">
                <a16:creationId xmlns:a16="http://schemas.microsoft.com/office/drawing/2014/main" id="{8AC5C41D-2F8E-41EC-99A2-61BFB3487C5B}"/>
              </a:ext>
            </a:extLst>
          </p:cNvPr>
          <p:cNvSpPr>
            <a:spLocks noGrp="1"/>
          </p:cNvSpPr>
          <p:nvPr>
            <p:ph idx="1"/>
          </p:nvPr>
        </p:nvSpPr>
        <p:spPr>
          <a:xfrm>
            <a:off x="1820008" y="1047330"/>
            <a:ext cx="5240215" cy="1093703"/>
          </a:xfrm>
        </p:spPr>
        <p:txBody>
          <a:bodyPr/>
          <a:lstStyle/>
          <a:p>
            <a:pPr marL="165100" indent="0">
              <a:buNone/>
            </a:pPr>
            <a:r>
              <a:rPr lang="en-US" sz="900" dirty="0"/>
              <a:t>Screenshot of the journal entry lines tab screen. The table displays the add row icon, order, company, ledger account, debit amount, credit amount, and program fields.</a:t>
            </a:r>
          </a:p>
        </p:txBody>
      </p:sp>
      <p:pic>
        <p:nvPicPr>
          <p:cNvPr id="7" name="Content Placeholder 6">
            <a:extLst>
              <a:ext uri="{FF2B5EF4-FFF2-40B4-BE49-F238E27FC236}">
                <a16:creationId xmlns:a16="http://schemas.microsoft.com/office/drawing/2014/main" id="{944AE123-1CFC-4632-BC12-51020D1FC32E}"/>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8935" y="895430"/>
            <a:ext cx="7926129" cy="4248070"/>
          </a:xfrm>
        </p:spPr>
      </p:pic>
    </p:spTree>
    <p:extLst>
      <p:ext uri="{BB962C8B-B14F-4D97-AF65-F5344CB8AC3E}">
        <p14:creationId xmlns:p14="http://schemas.microsoft.com/office/powerpoint/2010/main" val="35676102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73DF9A77-945B-41CD-8FD6-250F83B8CFA8}"/>
              </a:ext>
              <a:ext uri="{C183D7F6-B498-43B3-948B-1728B52AA6E4}">
                <adec:decorative xmlns:adec="http://schemas.microsoft.com/office/drawing/2017/decorative" val="1"/>
              </a:ext>
            </a:extLst>
          </p:cNvPr>
          <p:cNvSpPr>
            <a:spLocks noGrp="1"/>
          </p:cNvSpPr>
          <p:nvPr>
            <p:ph idx="1"/>
          </p:nvPr>
        </p:nvSpPr>
        <p:spPr>
          <a:xfrm>
            <a:off x="3037398" y="2033293"/>
            <a:ext cx="1272210" cy="329577"/>
          </a:xfrm>
        </p:spPr>
        <p:txBody>
          <a:bodyPr/>
          <a:lstStyle/>
          <a:p>
            <a:pPr marL="165100" indent="0">
              <a:buNone/>
            </a:pPr>
            <a:r>
              <a:rPr lang="en-US" sz="800" dirty="0"/>
              <a:t>Screenshot of showing the Additional </a:t>
            </a:r>
            <a:r>
              <a:rPr lang="en-US" sz="800" dirty="0" err="1"/>
              <a:t>worktags</a:t>
            </a:r>
            <a:r>
              <a:rPr lang="en-US" sz="800" dirty="0"/>
              <a:t>.</a:t>
            </a:r>
          </a:p>
        </p:txBody>
      </p:sp>
      <p:pic>
        <p:nvPicPr>
          <p:cNvPr id="21" name="Content Placeholder 20">
            <a:extLst>
              <a:ext uri="{FF2B5EF4-FFF2-40B4-BE49-F238E27FC236}">
                <a16:creationId xmlns:a16="http://schemas.microsoft.com/office/drawing/2014/main" id="{2559297F-5E25-4ECB-AD39-61595B702E15}"/>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8281" y="879503"/>
            <a:ext cx="8307439" cy="3565277"/>
          </a:xfrm>
        </p:spPr>
      </p:pic>
      <p:sp>
        <p:nvSpPr>
          <p:cNvPr id="24" name="Title 2">
            <a:extLst>
              <a:ext uri="{FF2B5EF4-FFF2-40B4-BE49-F238E27FC236}">
                <a16:creationId xmlns:a16="http://schemas.microsoft.com/office/drawing/2014/main" id="{D4835E91-ABE5-4447-A0C8-724CD4E12FDD}"/>
              </a:ext>
            </a:extLst>
          </p:cNvPr>
          <p:cNvSpPr>
            <a:spLocks noGrp="1"/>
          </p:cNvSpPr>
          <p:nvPr>
            <p:ph type="title"/>
          </p:nvPr>
        </p:nvSpPr>
        <p:spPr>
          <a:xfrm>
            <a:off x="395785" y="130070"/>
            <a:ext cx="8597086" cy="563231"/>
          </a:xfrm>
        </p:spPr>
        <p:txBody>
          <a:bodyPr/>
          <a:lstStyle/>
          <a:p>
            <a:r>
              <a:rPr lang="en-US" dirty="0"/>
              <a:t>Create Accounting </a:t>
            </a:r>
            <a:r>
              <a:rPr lang="en-US"/>
              <a:t>Journal (4 </a:t>
            </a:r>
            <a:r>
              <a:rPr lang="en-US" dirty="0"/>
              <a:t>of 4)</a:t>
            </a:r>
          </a:p>
        </p:txBody>
      </p:sp>
    </p:spTree>
    <p:extLst>
      <p:ext uri="{BB962C8B-B14F-4D97-AF65-F5344CB8AC3E}">
        <p14:creationId xmlns:p14="http://schemas.microsoft.com/office/powerpoint/2010/main" val="24447779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2.1</a:t>
            </a:r>
          </a:p>
        </p:txBody>
      </p:sp>
      <p:sp>
        <p:nvSpPr>
          <p:cNvPr id="5" name="Content Placeholder 4">
            <a:extLst>
              <a:ext uri="{FF2B5EF4-FFF2-40B4-BE49-F238E27FC236}">
                <a16:creationId xmlns:a16="http://schemas.microsoft.com/office/drawing/2014/main" id="{6B21550D-FB4D-4EA8-9E27-179F8D0D1475}"/>
              </a:ext>
            </a:extLst>
          </p:cNvPr>
          <p:cNvSpPr>
            <a:spLocks noGrp="1"/>
          </p:cNvSpPr>
          <p:nvPr>
            <p:ph idx="1"/>
          </p:nvPr>
        </p:nvSpPr>
        <p:spPr>
          <a:xfrm>
            <a:off x="1736725" y="1040344"/>
            <a:ext cx="4479438" cy="832418"/>
          </a:xfrm>
        </p:spPr>
        <p:txBody>
          <a:bodyPr/>
          <a:lstStyle/>
          <a:p>
            <a:pPr marL="165100" indent="0">
              <a:buNone/>
            </a:pPr>
            <a:r>
              <a:rPr lang="en-US" sz="900" dirty="0"/>
              <a:t>Task name create an accounting journal. Select here to view the step by step instructions. This task will take 5 minutes.</a:t>
            </a:r>
          </a:p>
        </p:txBody>
      </p:sp>
      <p:pic>
        <p:nvPicPr>
          <p:cNvPr id="9" name="Content Placeholder 8">
            <a:hlinkClick r:id="rId3"/>
            <a:extLst>
              <a:ext uri="{FF2B5EF4-FFF2-40B4-BE49-F238E27FC236}">
                <a16:creationId xmlns:a16="http://schemas.microsoft.com/office/drawing/2014/main" id="{3353944E-086B-4741-A718-1FB44CEDA4AA}"/>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84226" y="744133"/>
            <a:ext cx="7800611" cy="4332996"/>
          </a:xfrm>
        </p:spPr>
      </p:pic>
    </p:spTree>
    <p:extLst>
      <p:ext uri="{BB962C8B-B14F-4D97-AF65-F5344CB8AC3E}">
        <p14:creationId xmlns:p14="http://schemas.microsoft.com/office/powerpoint/2010/main" val="15214842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2.1</a:t>
            </a:r>
          </a:p>
        </p:txBody>
      </p:sp>
      <p:sp>
        <p:nvSpPr>
          <p:cNvPr id="5" name="Content Placeholder 4">
            <a:extLst>
              <a:ext uri="{FF2B5EF4-FFF2-40B4-BE49-F238E27FC236}">
                <a16:creationId xmlns:a16="http://schemas.microsoft.com/office/drawing/2014/main" id="{FFEAA376-DEFF-4C6F-BAB5-CACF201C9BBC}"/>
              </a:ext>
            </a:extLst>
          </p:cNvPr>
          <p:cNvSpPr>
            <a:spLocks noGrp="1"/>
          </p:cNvSpPr>
          <p:nvPr>
            <p:ph idx="1"/>
          </p:nvPr>
        </p:nvSpPr>
        <p:spPr>
          <a:xfrm>
            <a:off x="2312377" y="1117669"/>
            <a:ext cx="3613639" cy="893834"/>
          </a:xfrm>
        </p:spPr>
        <p:txBody>
          <a:bodyPr/>
          <a:lstStyle/>
          <a:p>
            <a:pPr marL="165100" indent="0">
              <a:buNone/>
            </a:pPr>
            <a:r>
              <a:rPr lang="en-US" sz="900" dirty="0"/>
              <a:t>Activity to create an accounting journal. Log in to the Workday system. Follow the steps to complete the task. The task will take 10 minutes.</a:t>
            </a:r>
          </a:p>
        </p:txBody>
      </p:sp>
      <p:pic>
        <p:nvPicPr>
          <p:cNvPr id="6" name="Content Placeholder 5">
            <a:extLst>
              <a:ext uri="{FF2B5EF4-FFF2-40B4-BE49-F238E27FC236}">
                <a16:creationId xmlns:a16="http://schemas.microsoft.com/office/drawing/2014/main" id="{9D386D6E-D4B0-4F49-B6B3-0318D890A08B}"/>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84226" y="744133"/>
            <a:ext cx="7800611" cy="4335717"/>
          </a:xfrm>
        </p:spPr>
      </p:pic>
    </p:spTree>
    <p:extLst>
      <p:ext uri="{BB962C8B-B14F-4D97-AF65-F5344CB8AC3E}">
        <p14:creationId xmlns:p14="http://schemas.microsoft.com/office/powerpoint/2010/main" val="15738744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Journal Entry Reversal (1 of 2)</a:t>
            </a:r>
          </a:p>
        </p:txBody>
      </p:sp>
      <p:sp>
        <p:nvSpPr>
          <p:cNvPr id="2" name="Content Placeholder 1">
            <a:extLst>
              <a:ext uri="{FF2B5EF4-FFF2-40B4-BE49-F238E27FC236}">
                <a16:creationId xmlns:a16="http://schemas.microsoft.com/office/drawing/2014/main" id="{9B19D7BB-4F83-47A2-A8FC-42893C2EC380}"/>
              </a:ext>
            </a:extLst>
          </p:cNvPr>
          <p:cNvSpPr>
            <a:spLocks noGrp="1"/>
          </p:cNvSpPr>
          <p:nvPr>
            <p:ph idx="1"/>
          </p:nvPr>
        </p:nvSpPr>
        <p:spPr/>
        <p:txBody>
          <a:bodyPr/>
          <a:lstStyle/>
          <a:p>
            <a:pPr marL="0" indent="0">
              <a:lnSpc>
                <a:spcPct val="100000"/>
              </a:lnSpc>
              <a:buNone/>
            </a:pPr>
            <a:r>
              <a:rPr lang="en-US" b="1" dirty="0"/>
              <a:t>Scenario 1: </a:t>
            </a:r>
          </a:p>
        </p:txBody>
      </p:sp>
      <p:sp>
        <p:nvSpPr>
          <p:cNvPr id="5" name="Content Placeholder 4">
            <a:extLst>
              <a:ext uri="{FF2B5EF4-FFF2-40B4-BE49-F238E27FC236}">
                <a16:creationId xmlns:a16="http://schemas.microsoft.com/office/drawing/2014/main" id="{5CA10B7C-8ADA-4FD9-8646-D3A53A7AC9FB}"/>
              </a:ext>
            </a:extLst>
          </p:cNvPr>
          <p:cNvSpPr>
            <a:spLocks noGrp="1"/>
          </p:cNvSpPr>
          <p:nvPr>
            <p:ph sz="quarter" idx="13"/>
          </p:nvPr>
        </p:nvSpPr>
        <p:spPr>
          <a:xfrm>
            <a:off x="2820473" y="1519707"/>
            <a:ext cx="6133027" cy="3565079"/>
          </a:xfrm>
        </p:spPr>
        <p:txBody>
          <a:bodyPr/>
          <a:lstStyle/>
          <a:p>
            <a:pPr>
              <a:buNone/>
            </a:pPr>
            <a:r>
              <a:rPr lang="en-US" sz="2400" dirty="0"/>
              <a:t>As an Accountant (Cost Center), I want to reverse a journal entry and route for approval.</a:t>
            </a:r>
          </a:p>
          <a:p>
            <a:pPr>
              <a:buNone/>
            </a:pPr>
            <a:endParaRPr lang="en-US" sz="2400" dirty="0"/>
          </a:p>
          <a:p>
            <a:pPr>
              <a:buNone/>
            </a:pPr>
            <a:r>
              <a:rPr lang="en-US" sz="2400" dirty="0"/>
              <a:t>As an Accounting Manager (Cost Center/</a:t>
            </a:r>
            <a:r>
              <a:rPr lang="en-US" sz="2400" dirty="0">
                <a:cs typeface="Lucida Sans" panose="020B0602040502020204" pitchFamily="34" charset="0"/>
              </a:rPr>
              <a:t>Gift/Grant/Project/Program)</a:t>
            </a:r>
            <a:r>
              <a:rPr lang="en-US" sz="2400" dirty="0"/>
              <a:t>, I can approve reversal of a journal entry. </a:t>
            </a:r>
          </a:p>
          <a:p>
            <a:pPr>
              <a:buNone/>
            </a:pPr>
            <a:endParaRPr lang="en-US" sz="2400" dirty="0"/>
          </a:p>
          <a:p>
            <a:pPr>
              <a:buNone/>
            </a:pPr>
            <a:r>
              <a:rPr lang="en-US" sz="2400" dirty="0"/>
              <a:t>As an Accounting Manager, I can provide the final approval on reversal of a journal entry. </a:t>
            </a:r>
          </a:p>
        </p:txBody>
      </p:sp>
      <p:pic>
        <p:nvPicPr>
          <p:cNvPr id="8" name="Content Placeholder 7">
            <a:extLst>
              <a:ext uri="{FF2B5EF4-FFF2-40B4-BE49-F238E27FC236}">
                <a16:creationId xmlns:a16="http://schemas.microsoft.com/office/drawing/2014/main" id="{73075E12-95A5-48DF-BE39-9E2F47C18DC8}"/>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93637" y="1519707"/>
            <a:ext cx="1162754" cy="3186575"/>
          </a:xfrm>
        </p:spPr>
      </p:pic>
    </p:spTree>
    <p:extLst>
      <p:ext uri="{BB962C8B-B14F-4D97-AF65-F5344CB8AC3E}">
        <p14:creationId xmlns:p14="http://schemas.microsoft.com/office/powerpoint/2010/main" val="31249664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Journal Entry Reversal (2 of 2)</a:t>
            </a:r>
          </a:p>
        </p:txBody>
      </p:sp>
      <p:sp>
        <p:nvSpPr>
          <p:cNvPr id="4" name="Content Placeholder 3">
            <a:extLst>
              <a:ext uri="{FF2B5EF4-FFF2-40B4-BE49-F238E27FC236}">
                <a16:creationId xmlns:a16="http://schemas.microsoft.com/office/drawing/2014/main" id="{6FE5634D-C7C4-4E7A-BFB8-D073F66F2E8A}"/>
              </a:ext>
            </a:extLst>
          </p:cNvPr>
          <p:cNvSpPr>
            <a:spLocks noGrp="1"/>
          </p:cNvSpPr>
          <p:nvPr>
            <p:ph idx="1"/>
          </p:nvPr>
        </p:nvSpPr>
        <p:spPr>
          <a:xfrm>
            <a:off x="2145324" y="1344067"/>
            <a:ext cx="4018084" cy="1130495"/>
          </a:xfrm>
        </p:spPr>
        <p:txBody>
          <a:bodyPr/>
          <a:lstStyle/>
          <a:p>
            <a:pPr marL="165100" indent="0">
              <a:buNone/>
            </a:pPr>
            <a:r>
              <a:rPr lang="en-US" sz="900" dirty="0"/>
              <a:t>The view journal screenshot displays the journal dropdown on the left side of the screen. The reverse field is highlighted.</a:t>
            </a:r>
          </a:p>
        </p:txBody>
      </p:sp>
      <p:pic>
        <p:nvPicPr>
          <p:cNvPr id="9" name="Content Placeholder 8">
            <a:extLst>
              <a:ext uri="{FF2B5EF4-FFF2-40B4-BE49-F238E27FC236}">
                <a16:creationId xmlns:a16="http://schemas.microsoft.com/office/drawing/2014/main" id="{376C1B0B-BB52-4652-8DA7-39D1F005D1CB}"/>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599" y="895350"/>
            <a:ext cx="8686800" cy="4103102"/>
          </a:xfrm>
        </p:spPr>
      </p:pic>
    </p:spTree>
    <p:extLst>
      <p:ext uri="{BB962C8B-B14F-4D97-AF65-F5344CB8AC3E}">
        <p14:creationId xmlns:p14="http://schemas.microsoft.com/office/powerpoint/2010/main" val="30570717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(3 of 3)</a:t>
            </a:r>
          </a:p>
        </p:txBody>
      </p:sp>
      <p:sp>
        <p:nvSpPr>
          <p:cNvPr id="5" name="Content Placeholder 4"/>
          <p:cNvSpPr>
            <a:spLocks noGrp="1"/>
          </p:cNvSpPr>
          <p:nvPr>
            <p:ph idx="1"/>
          </p:nvPr>
        </p:nvSpPr>
        <p:spPr>
          <a:xfrm>
            <a:off x="411480" y="1047331"/>
            <a:ext cx="8377428" cy="3493264"/>
          </a:xfrm>
        </p:spPr>
        <p:txBody>
          <a:bodyPr/>
          <a:lstStyle/>
          <a:p>
            <a:pPr marL="168275" indent="-168275">
              <a:lnSpc>
                <a:spcPct val="100000"/>
              </a:lnSpc>
            </a:pPr>
            <a:r>
              <a:rPr lang="en-US" dirty="0"/>
              <a:t>Please remember that the most important goal of your training session is to learn the material as presented by your trainer. </a:t>
            </a:r>
          </a:p>
          <a:p>
            <a:pPr marL="168275" indent="-168275">
              <a:lnSpc>
                <a:spcPct val="100000"/>
              </a:lnSpc>
            </a:pPr>
            <a:r>
              <a:rPr lang="en-US" dirty="0"/>
              <a:t>Keep in mind that Workday business processes were designed and built with standardization in mind. Your trainer does not have control over process design or workflow. If you have questions or concerns about process design please submit a ticket to </a:t>
            </a:r>
            <a:r>
              <a:rPr lang="en-US" kern="1200" dirty="0">
                <a:solidFill>
                  <a:schemeClr val="tx2"/>
                </a:solidFill>
              </a:rPr>
              <a:t>support.workday.wsu.edu</a:t>
            </a:r>
            <a:r>
              <a:rPr lang="en-US" dirty="0"/>
              <a:t>.</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63231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2.2</a:t>
            </a:r>
          </a:p>
        </p:txBody>
      </p:sp>
      <p:sp>
        <p:nvSpPr>
          <p:cNvPr id="6" name="Content Placeholder 5">
            <a:extLst>
              <a:ext uri="{FF2B5EF4-FFF2-40B4-BE49-F238E27FC236}">
                <a16:creationId xmlns:a16="http://schemas.microsoft.com/office/drawing/2014/main" id="{84CA37EE-7B81-4A02-AAFF-54BDEA7BE68F}"/>
              </a:ext>
            </a:extLst>
          </p:cNvPr>
          <p:cNvSpPr>
            <a:spLocks noGrp="1"/>
          </p:cNvSpPr>
          <p:nvPr>
            <p:ph idx="1"/>
          </p:nvPr>
        </p:nvSpPr>
        <p:spPr>
          <a:xfrm>
            <a:off x="2567354" y="1047331"/>
            <a:ext cx="3974123" cy="825431"/>
          </a:xfrm>
        </p:spPr>
        <p:txBody>
          <a:bodyPr/>
          <a:lstStyle/>
          <a:p>
            <a:pPr marL="165100" indent="0">
              <a:buNone/>
            </a:pPr>
            <a:r>
              <a:rPr lang="en-US" sz="900" dirty="0"/>
              <a:t>Task name create a journal entry reversal. Select to view the step by step instructions. This task will take 5 minutes.</a:t>
            </a:r>
          </a:p>
        </p:txBody>
      </p:sp>
      <p:pic>
        <p:nvPicPr>
          <p:cNvPr id="10" name="Content Placeholder 9">
            <a:hlinkClick r:id="rId3"/>
            <a:extLst>
              <a:ext uri="{FF2B5EF4-FFF2-40B4-BE49-F238E27FC236}">
                <a16:creationId xmlns:a16="http://schemas.microsoft.com/office/drawing/2014/main" id="{B2427357-FC9B-4359-AC6F-23DB4A4FB339}"/>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84226" y="744133"/>
            <a:ext cx="7800611" cy="4332996"/>
          </a:xfrm>
        </p:spPr>
      </p:pic>
    </p:spTree>
    <p:extLst>
      <p:ext uri="{BB962C8B-B14F-4D97-AF65-F5344CB8AC3E}">
        <p14:creationId xmlns:p14="http://schemas.microsoft.com/office/powerpoint/2010/main" val="292952246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p:txBody>
          <a:bodyPr/>
          <a:lstStyle/>
          <a:p>
            <a:r>
              <a:rPr lang="en-US" dirty="0"/>
              <a:t>Take a break!</a:t>
            </a:r>
          </a:p>
        </p:txBody>
      </p:sp>
      <p:sp>
        <p:nvSpPr>
          <p:cNvPr id="2" name="Subtitle 1"/>
          <p:cNvSpPr>
            <a:spLocks noGrp="1"/>
          </p:cNvSpPr>
          <p:nvPr>
            <p:ph type="subTitle" idx="1"/>
          </p:nvPr>
        </p:nvSpPr>
        <p:spPr/>
        <p:txBody>
          <a:bodyPr/>
          <a:lstStyle/>
          <a:p>
            <a:r>
              <a:rPr lang="en-US" dirty="0"/>
              <a:t>We will resume in 10 minutes</a:t>
            </a:r>
          </a:p>
        </p:txBody>
      </p:sp>
    </p:spTree>
    <p:extLst>
      <p:ext uri="{BB962C8B-B14F-4D97-AF65-F5344CB8AC3E}">
        <p14:creationId xmlns:p14="http://schemas.microsoft.com/office/powerpoint/2010/main" val="39104700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Three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Create Accounting Adjustments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3</a:t>
            </a:r>
          </a:p>
        </p:txBody>
      </p:sp>
    </p:spTree>
    <p:extLst>
      <p:ext uri="{BB962C8B-B14F-4D97-AF65-F5344CB8AC3E}">
        <p14:creationId xmlns:p14="http://schemas.microsoft.com/office/powerpoint/2010/main" val="38992122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Accounting Adjustments</a:t>
            </a:r>
          </a:p>
        </p:txBody>
      </p:sp>
      <p:sp>
        <p:nvSpPr>
          <p:cNvPr id="2" name="Content Placeholder 1" descr="Accounting Adjustments to reclassify cost for financial transactions&#10;">
            <a:extLst>
              <a:ext uri="{FF2B5EF4-FFF2-40B4-BE49-F238E27FC236}">
                <a16:creationId xmlns:a16="http://schemas.microsoft.com/office/drawing/2014/main" id="{3C72C089-BD60-4271-80CF-F491310439B2}"/>
              </a:ext>
            </a:extLst>
          </p:cNvPr>
          <p:cNvSpPr>
            <a:spLocks noGrp="1"/>
          </p:cNvSpPr>
          <p:nvPr>
            <p:ph idx="1"/>
          </p:nvPr>
        </p:nvSpPr>
        <p:spPr>
          <a:xfrm>
            <a:off x="383286" y="903913"/>
            <a:ext cx="8377428" cy="656590"/>
          </a:xfrm>
        </p:spPr>
        <p:txBody>
          <a:bodyPr/>
          <a:lstStyle/>
          <a:p>
            <a:pPr marL="165100" indent="0">
              <a:buNone/>
            </a:pPr>
            <a:r>
              <a:rPr lang="en-US" dirty="0"/>
              <a:t>Accounting Adjustments are performed to reclassify cost for the following financial transactions:</a:t>
            </a:r>
          </a:p>
        </p:txBody>
      </p:sp>
      <p:sp>
        <p:nvSpPr>
          <p:cNvPr id="6" name="Content Placeholder 5">
            <a:extLst>
              <a:ext uri="{FF2B5EF4-FFF2-40B4-BE49-F238E27FC236}">
                <a16:creationId xmlns:a16="http://schemas.microsoft.com/office/drawing/2014/main" id="{D7E9E2DE-0CE3-41D7-81D5-BFB9DF01B605}"/>
              </a:ext>
            </a:extLst>
          </p:cNvPr>
          <p:cNvSpPr>
            <a:spLocks noGrp="1"/>
          </p:cNvSpPr>
          <p:nvPr>
            <p:ph sz="quarter" idx="14"/>
          </p:nvPr>
        </p:nvSpPr>
        <p:spPr>
          <a:xfrm>
            <a:off x="4152900" y="1964425"/>
            <a:ext cx="1125538" cy="2424766"/>
          </a:xfrm>
        </p:spPr>
        <p:txBody>
          <a:bodyPr/>
          <a:lstStyle/>
          <a:p>
            <a:pPr>
              <a:buNone/>
            </a:pPr>
            <a:r>
              <a:rPr lang="en-US" dirty="0">
                <a:solidFill>
                  <a:schemeClr val="bg1"/>
                </a:solidFill>
              </a:rPr>
              <a:t>1. Expense report</a:t>
            </a:r>
          </a:p>
          <a:p>
            <a:pPr>
              <a:buNone/>
            </a:pPr>
            <a:r>
              <a:rPr lang="en-US" dirty="0">
                <a:solidFill>
                  <a:schemeClr val="bg1"/>
                </a:solidFill>
              </a:rPr>
              <a:t>2. P-Card transactions</a:t>
            </a:r>
          </a:p>
          <a:p>
            <a:pPr>
              <a:buNone/>
            </a:pPr>
            <a:r>
              <a:rPr lang="en-US" dirty="0">
                <a:solidFill>
                  <a:schemeClr val="bg1"/>
                </a:solidFill>
              </a:rPr>
              <a:t>3. Supplier Invoices</a:t>
            </a:r>
          </a:p>
          <a:p>
            <a:pPr>
              <a:buNone/>
            </a:pPr>
            <a:r>
              <a:rPr lang="en-US" dirty="0">
                <a:solidFill>
                  <a:schemeClr val="bg1"/>
                </a:solidFill>
              </a:rPr>
              <a:t>4. Supplier Invoices Adjustment</a:t>
            </a:r>
          </a:p>
          <a:p>
            <a:pPr marL="228600" indent="-228600">
              <a:buAutoNum type="arabicPeriod"/>
            </a:pPr>
            <a:endParaRPr lang="en-US" dirty="0">
              <a:solidFill>
                <a:schemeClr val="bg1"/>
              </a:solidFill>
            </a:endParaRPr>
          </a:p>
        </p:txBody>
      </p:sp>
      <p:pic>
        <p:nvPicPr>
          <p:cNvPr id="9" name="Content Placeholder 8" descr="Accounting Adjustments to reclassify cost for the following financial transactions:&#10;">
            <a:extLst>
              <a:ext uri="{FF2B5EF4-FFF2-40B4-BE49-F238E27FC236}">
                <a16:creationId xmlns:a16="http://schemas.microsoft.com/office/drawing/2014/main" id="{2263D81A-C2E5-447C-AC53-213C08256B4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86032" y="1700992"/>
            <a:ext cx="5171937" cy="3253124"/>
          </a:xfrm>
        </p:spPr>
      </p:pic>
    </p:spTree>
    <p:extLst>
      <p:ext uri="{BB962C8B-B14F-4D97-AF65-F5344CB8AC3E}">
        <p14:creationId xmlns:p14="http://schemas.microsoft.com/office/powerpoint/2010/main" val="5386881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Things to Remember</a:t>
            </a:r>
          </a:p>
        </p:txBody>
      </p:sp>
      <p:sp>
        <p:nvSpPr>
          <p:cNvPr id="2" name="Content Placeholder 1">
            <a:extLst>
              <a:ext uri="{FF2B5EF4-FFF2-40B4-BE49-F238E27FC236}">
                <a16:creationId xmlns:a16="http://schemas.microsoft.com/office/drawing/2014/main" id="{93ACA86D-244F-499B-B043-4C7F34F1909B}"/>
              </a:ext>
            </a:extLst>
          </p:cNvPr>
          <p:cNvSpPr>
            <a:spLocks noGrp="1"/>
          </p:cNvSpPr>
          <p:nvPr>
            <p:ph idx="1"/>
          </p:nvPr>
        </p:nvSpPr>
        <p:spPr>
          <a:xfrm>
            <a:off x="411480" y="1047331"/>
            <a:ext cx="8377428" cy="4006225"/>
          </a:xfrm>
        </p:spPr>
        <p:txBody>
          <a:bodyPr/>
          <a:lstStyle/>
          <a:p>
            <a:pPr marL="169863" indent="-169863">
              <a:lnSpc>
                <a:spcPct val="100000"/>
              </a:lnSpc>
            </a:pPr>
            <a:r>
              <a:rPr lang="en-US" dirty="0"/>
              <a:t>A Supplier Invoice or Expense Report must always be in a paid status</a:t>
            </a:r>
          </a:p>
          <a:p>
            <a:pPr marL="169863" indent="-169863">
              <a:lnSpc>
                <a:spcPct val="100000"/>
              </a:lnSpc>
            </a:pPr>
            <a:r>
              <a:rPr lang="en-US" dirty="0"/>
              <a:t>Each document line can be adjusted; the amount of each document line cannot be split</a:t>
            </a:r>
          </a:p>
          <a:p>
            <a:pPr marL="169863" indent="-169863">
              <a:lnSpc>
                <a:spcPct val="100000"/>
              </a:lnSpc>
            </a:pPr>
            <a:r>
              <a:rPr lang="en-US" dirty="0"/>
              <a:t>All Accounting Adjustments goes through an approval queue</a:t>
            </a:r>
          </a:p>
          <a:p>
            <a:pPr marL="169863" indent="-169863">
              <a:lnSpc>
                <a:spcPct val="100000"/>
              </a:lnSpc>
            </a:pPr>
            <a:r>
              <a:rPr lang="en-US" dirty="0"/>
              <a:t>Review of the correct Worktags at the time of Requisition, Request, or Expense Report allocation helps prevent accounting adjustment</a:t>
            </a:r>
          </a:p>
          <a:p>
            <a:endParaRPr lang="en-US" dirty="0"/>
          </a:p>
        </p:txBody>
      </p:sp>
    </p:spTree>
    <p:extLst>
      <p:ext uri="{BB962C8B-B14F-4D97-AF65-F5344CB8AC3E}">
        <p14:creationId xmlns:p14="http://schemas.microsoft.com/office/powerpoint/2010/main" val="331229505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Accounting Adjustment Flow</a:t>
            </a:r>
          </a:p>
        </p:txBody>
      </p:sp>
      <p:sp>
        <p:nvSpPr>
          <p:cNvPr id="4" name="Content Placeholder 3">
            <a:extLst>
              <a:ext uri="{FF2B5EF4-FFF2-40B4-BE49-F238E27FC236}">
                <a16:creationId xmlns:a16="http://schemas.microsoft.com/office/drawing/2014/main" id="{A52F1A9B-8C93-4BE4-8847-D7FA83498D38}"/>
              </a:ext>
            </a:extLst>
          </p:cNvPr>
          <p:cNvSpPr>
            <a:spLocks noGrp="1"/>
          </p:cNvSpPr>
          <p:nvPr>
            <p:ph idx="1"/>
          </p:nvPr>
        </p:nvSpPr>
        <p:spPr>
          <a:xfrm>
            <a:off x="411480" y="1047331"/>
            <a:ext cx="8377428" cy="1220847"/>
          </a:xfrm>
        </p:spPr>
        <p:txBody>
          <a:bodyPr/>
          <a:lstStyle/>
          <a:p>
            <a:pPr marL="165100" indent="0">
              <a:buNone/>
            </a:pPr>
            <a:r>
              <a:rPr lang="en-US" dirty="0">
                <a:solidFill>
                  <a:schemeClr val="bg1"/>
                </a:solidFill>
              </a:rPr>
              <a:t>Accounting adjustment flow is initiated by accounting or grant manger. It is reviewed and approved by the accounting, cost center, gift, SPS, or project manager based on worktags.</a:t>
            </a:r>
          </a:p>
        </p:txBody>
      </p:sp>
      <p:pic>
        <p:nvPicPr>
          <p:cNvPr id="6" name="Content Placeholder 5">
            <a:extLst>
              <a:ext uri="{FF2B5EF4-FFF2-40B4-BE49-F238E27FC236}">
                <a16:creationId xmlns:a16="http://schemas.microsoft.com/office/drawing/2014/main" id="{B866A4F5-4DF5-4E1D-8DB0-C036FA9F39ED}"/>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390" y="1212402"/>
            <a:ext cx="8953580" cy="3585072"/>
          </a:xfrm>
        </p:spPr>
      </p:pic>
    </p:spTree>
    <p:extLst>
      <p:ext uri="{BB962C8B-B14F-4D97-AF65-F5344CB8AC3E}">
        <p14:creationId xmlns:p14="http://schemas.microsoft.com/office/powerpoint/2010/main" val="3364394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Accounting Adjustment Scenario</a:t>
            </a:r>
          </a:p>
        </p:txBody>
      </p:sp>
      <p:sp>
        <p:nvSpPr>
          <p:cNvPr id="2" name="Content Placeholder 1">
            <a:extLst>
              <a:ext uri="{FF2B5EF4-FFF2-40B4-BE49-F238E27FC236}">
                <a16:creationId xmlns:a16="http://schemas.microsoft.com/office/drawing/2014/main" id="{9B19D7BB-4F83-47A2-A8FC-42893C2EC380}"/>
              </a:ext>
            </a:extLst>
          </p:cNvPr>
          <p:cNvSpPr>
            <a:spLocks noGrp="1"/>
          </p:cNvSpPr>
          <p:nvPr>
            <p:ph idx="1"/>
          </p:nvPr>
        </p:nvSpPr>
        <p:spPr>
          <a:xfrm>
            <a:off x="411480" y="1047331"/>
            <a:ext cx="8377428" cy="656549"/>
          </a:xfrm>
        </p:spPr>
        <p:txBody>
          <a:bodyPr/>
          <a:lstStyle/>
          <a:p>
            <a:pPr marL="0" indent="0">
              <a:buNone/>
            </a:pPr>
            <a:r>
              <a:rPr lang="en-US" b="1" dirty="0"/>
              <a:t>Scenario 1: </a:t>
            </a:r>
          </a:p>
        </p:txBody>
      </p:sp>
      <p:sp>
        <p:nvSpPr>
          <p:cNvPr id="5" name="Content Placeholder 4">
            <a:extLst>
              <a:ext uri="{FF2B5EF4-FFF2-40B4-BE49-F238E27FC236}">
                <a16:creationId xmlns:a16="http://schemas.microsoft.com/office/drawing/2014/main" id="{01D701D4-76CF-425F-AE5B-FEA6124F5E6B}"/>
              </a:ext>
            </a:extLst>
          </p:cNvPr>
          <p:cNvSpPr>
            <a:spLocks noGrp="1"/>
          </p:cNvSpPr>
          <p:nvPr>
            <p:ph sz="quarter" idx="13"/>
          </p:nvPr>
        </p:nvSpPr>
        <p:spPr>
          <a:xfrm>
            <a:off x="2731265" y="1703880"/>
            <a:ext cx="6001255" cy="2816156"/>
          </a:xfrm>
        </p:spPr>
        <p:txBody>
          <a:bodyPr/>
          <a:lstStyle/>
          <a:p>
            <a:pPr>
              <a:buNone/>
            </a:pPr>
            <a:r>
              <a:rPr lang="en-US" sz="2400" dirty="0"/>
              <a:t>As a Grant Manager, I want to make an Accounting Adjustment to a supplier invoice with a Grant Worktag and route it for approval to the Sponsored Programs Manager</a:t>
            </a:r>
          </a:p>
          <a:p>
            <a:pPr>
              <a:buNone/>
            </a:pPr>
            <a:endParaRPr lang="en-US" sz="2400" dirty="0"/>
          </a:p>
          <a:p>
            <a:pPr>
              <a:buNone/>
            </a:pPr>
            <a:r>
              <a:rPr lang="en-US" sz="2400" dirty="0"/>
              <a:t>As a Sponsored Programs Manager, I can review and send back an Accounting Adjustment</a:t>
            </a:r>
          </a:p>
        </p:txBody>
      </p:sp>
      <p:pic>
        <p:nvPicPr>
          <p:cNvPr id="7" name="Content Placeholder 6">
            <a:extLst>
              <a:ext uri="{FF2B5EF4-FFF2-40B4-BE49-F238E27FC236}">
                <a16:creationId xmlns:a16="http://schemas.microsoft.com/office/drawing/2014/main" id="{EB2898D0-2CE7-43F4-8E4D-E2D3B549D9F6}"/>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47295" y="1537031"/>
            <a:ext cx="1151625" cy="3243227"/>
          </a:xfrm>
        </p:spPr>
      </p:pic>
    </p:spTree>
    <p:extLst>
      <p:ext uri="{BB962C8B-B14F-4D97-AF65-F5344CB8AC3E}">
        <p14:creationId xmlns:p14="http://schemas.microsoft.com/office/powerpoint/2010/main" val="25651990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4BDF-6D49-421F-ABEE-89A189152FA8}"/>
              </a:ext>
            </a:extLst>
          </p:cNvPr>
          <p:cNvSpPr>
            <a:spLocks noGrp="1"/>
          </p:cNvSpPr>
          <p:nvPr>
            <p:ph type="title"/>
          </p:nvPr>
        </p:nvSpPr>
        <p:spPr/>
        <p:txBody>
          <a:bodyPr/>
          <a:lstStyle/>
          <a:p>
            <a:r>
              <a:rPr lang="en-US" dirty="0"/>
              <a:t>Create Accounting Adj. (1 of 4)</a:t>
            </a:r>
          </a:p>
        </p:txBody>
      </p:sp>
      <p:sp>
        <p:nvSpPr>
          <p:cNvPr id="6" name="Content Placeholder 5">
            <a:extLst>
              <a:ext uri="{FF2B5EF4-FFF2-40B4-BE49-F238E27FC236}">
                <a16:creationId xmlns:a16="http://schemas.microsoft.com/office/drawing/2014/main" id="{E8E09DC6-38A2-4577-B10D-8245415EB62B}"/>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The screenshot of the view expense report screen. The transaction number is highlighted. Under the expense report view the adjust accounting field is highlighted. </a:t>
            </a:r>
          </a:p>
        </p:txBody>
      </p:sp>
      <p:pic>
        <p:nvPicPr>
          <p:cNvPr id="10" name="Content Placeholder 9">
            <a:extLst>
              <a:ext uri="{FF2B5EF4-FFF2-40B4-BE49-F238E27FC236}">
                <a16:creationId xmlns:a16="http://schemas.microsoft.com/office/drawing/2014/main" id="{7CF9F15F-7F8E-4FD5-B1AC-1119AC4C76D1}"/>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6050" y="806703"/>
            <a:ext cx="7091900" cy="4225359"/>
          </a:xfrm>
        </p:spPr>
      </p:pic>
    </p:spTree>
    <p:extLst>
      <p:ext uri="{BB962C8B-B14F-4D97-AF65-F5344CB8AC3E}">
        <p14:creationId xmlns:p14="http://schemas.microsoft.com/office/powerpoint/2010/main" val="1116310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34FF30-8733-4598-8553-DB2A53DCEB36}"/>
              </a:ext>
            </a:extLst>
          </p:cNvPr>
          <p:cNvSpPr>
            <a:spLocks noGrp="1"/>
          </p:cNvSpPr>
          <p:nvPr>
            <p:ph type="title"/>
          </p:nvPr>
        </p:nvSpPr>
        <p:spPr/>
        <p:txBody>
          <a:bodyPr/>
          <a:lstStyle/>
          <a:p>
            <a:r>
              <a:rPr lang="en-US" dirty="0"/>
              <a:t>Create Accounting Adj. (2 of 4)</a:t>
            </a:r>
          </a:p>
        </p:txBody>
      </p:sp>
      <p:sp>
        <p:nvSpPr>
          <p:cNvPr id="3" name="Content Placeholder 2">
            <a:extLst>
              <a:ext uri="{FF2B5EF4-FFF2-40B4-BE49-F238E27FC236}">
                <a16:creationId xmlns:a16="http://schemas.microsoft.com/office/drawing/2014/main" id="{2C1C2437-A7D4-45FC-BEE4-9DFE69A9A454}"/>
              </a:ext>
            </a:extLst>
          </p:cNvPr>
          <p:cNvSpPr>
            <a:spLocks noGrp="1"/>
          </p:cNvSpPr>
          <p:nvPr>
            <p:ph idx="1"/>
          </p:nvPr>
        </p:nvSpPr>
        <p:spPr>
          <a:xfrm>
            <a:off x="411480" y="1047331"/>
            <a:ext cx="8377428" cy="1220847"/>
          </a:xfrm>
        </p:spPr>
        <p:txBody>
          <a:bodyPr/>
          <a:lstStyle/>
          <a:p>
            <a:pPr marL="165100" indent="0">
              <a:buNone/>
            </a:pPr>
            <a:r>
              <a:rPr lang="en-US" dirty="0">
                <a:solidFill>
                  <a:schemeClr val="bg1"/>
                </a:solidFill>
              </a:rPr>
              <a:t>Screenshot of adjust accounting screen. Transaction details are displayed. The accounting adjustment date is highlighted and is located top of the screen. The lines tab is highlighted.</a:t>
            </a:r>
          </a:p>
        </p:txBody>
      </p:sp>
      <p:pic>
        <p:nvPicPr>
          <p:cNvPr id="10" name="Content Placeholder 9">
            <a:extLst>
              <a:ext uri="{FF2B5EF4-FFF2-40B4-BE49-F238E27FC236}">
                <a16:creationId xmlns:a16="http://schemas.microsoft.com/office/drawing/2014/main" id="{AA268408-286A-404C-8016-36797F81EE14}"/>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 y="896836"/>
            <a:ext cx="8277856" cy="3909942"/>
          </a:xfrm>
        </p:spPr>
      </p:pic>
    </p:spTree>
    <p:extLst>
      <p:ext uri="{BB962C8B-B14F-4D97-AF65-F5344CB8AC3E}">
        <p14:creationId xmlns:p14="http://schemas.microsoft.com/office/powerpoint/2010/main" val="14506695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131824-E677-47E3-8F4F-BBAF3C30A90B}"/>
              </a:ext>
            </a:extLst>
          </p:cNvPr>
          <p:cNvSpPr>
            <a:spLocks noGrp="1"/>
          </p:cNvSpPr>
          <p:nvPr>
            <p:ph type="title"/>
          </p:nvPr>
        </p:nvSpPr>
        <p:spPr/>
        <p:txBody>
          <a:bodyPr/>
          <a:lstStyle/>
          <a:p>
            <a:r>
              <a:rPr lang="en-US" dirty="0"/>
              <a:t>Create Accounting Adj. (3 of 4)</a:t>
            </a:r>
          </a:p>
        </p:txBody>
      </p:sp>
      <p:sp>
        <p:nvSpPr>
          <p:cNvPr id="3" name="Content Placeholder 2">
            <a:extLst>
              <a:ext uri="{FF2B5EF4-FFF2-40B4-BE49-F238E27FC236}">
                <a16:creationId xmlns:a16="http://schemas.microsoft.com/office/drawing/2014/main" id="{BC5F95BA-1CE8-4998-874B-B4C284E156A9}"/>
              </a:ext>
            </a:extLst>
          </p:cNvPr>
          <p:cNvSpPr>
            <a:spLocks noGrp="1"/>
          </p:cNvSpPr>
          <p:nvPr>
            <p:ph idx="1"/>
          </p:nvPr>
        </p:nvSpPr>
        <p:spPr>
          <a:xfrm>
            <a:off x="411480" y="1047331"/>
            <a:ext cx="8377428" cy="656590"/>
          </a:xfrm>
        </p:spPr>
        <p:txBody>
          <a:bodyPr/>
          <a:lstStyle/>
          <a:p>
            <a:pPr marL="165100" indent="0">
              <a:buNone/>
            </a:pPr>
            <a:r>
              <a:rPr lang="en-US" dirty="0">
                <a:solidFill>
                  <a:schemeClr val="bg1"/>
                </a:solidFill>
              </a:rPr>
              <a:t>The screenshot of the lines tab. The fields under the change reason column are highlighted.</a:t>
            </a:r>
          </a:p>
        </p:txBody>
      </p:sp>
      <p:pic>
        <p:nvPicPr>
          <p:cNvPr id="7" name="Content Placeholder 6">
            <a:extLst>
              <a:ext uri="{FF2B5EF4-FFF2-40B4-BE49-F238E27FC236}">
                <a16:creationId xmlns:a16="http://schemas.microsoft.com/office/drawing/2014/main" id="{85D2975B-C63E-4D9D-9B18-32B7B6A797CB}"/>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57083" y="861927"/>
            <a:ext cx="7654014" cy="4006636"/>
          </a:xfrm>
        </p:spPr>
      </p:pic>
    </p:spTree>
    <p:extLst>
      <p:ext uri="{BB962C8B-B14F-4D97-AF65-F5344CB8AC3E}">
        <p14:creationId xmlns:p14="http://schemas.microsoft.com/office/powerpoint/2010/main" val="405094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p:txBody>
          <a:bodyPr/>
          <a:lstStyle/>
          <a:p>
            <a:r>
              <a:rPr lang="en-US" dirty="0"/>
              <a:t>Course Overview</a:t>
            </a:r>
          </a:p>
        </p:txBody>
      </p:sp>
      <p:sp>
        <p:nvSpPr>
          <p:cNvPr id="3" name="Content Placeholder 2"/>
          <p:cNvSpPr>
            <a:spLocks noGrp="1"/>
          </p:cNvSpPr>
          <p:nvPr>
            <p:ph type="body" idx="1"/>
          </p:nvPr>
        </p:nvSpPr>
        <p:spPr>
          <a:xfrm>
            <a:off x="219194" y="806628"/>
            <a:ext cx="4091459" cy="482244"/>
          </a:xfrm>
        </p:spPr>
        <p:txBody>
          <a:bodyPr/>
          <a:lstStyle/>
          <a:p>
            <a:pPr algn="ctr"/>
            <a:r>
              <a:rPr lang="en-US" dirty="0">
                <a:solidFill>
                  <a:srgbClr val="5E6A67"/>
                </a:solidFill>
              </a:rPr>
              <a:t>Course Description</a:t>
            </a:r>
          </a:p>
        </p:txBody>
      </p:sp>
      <p:sp>
        <p:nvSpPr>
          <p:cNvPr id="5" name="Content Placeholder 4"/>
          <p:cNvSpPr>
            <a:spLocks noGrp="1"/>
          </p:cNvSpPr>
          <p:nvPr>
            <p:ph sz="half" idx="2"/>
          </p:nvPr>
        </p:nvSpPr>
        <p:spPr>
          <a:xfrm>
            <a:off x="419100" y="1197562"/>
            <a:ext cx="4037603" cy="1569660"/>
          </a:xfrm>
        </p:spPr>
        <p:txBody>
          <a:bodyPr/>
          <a:lstStyle/>
          <a:p>
            <a:pPr marL="0" indent="0">
              <a:lnSpc>
                <a:spcPct val="100000"/>
              </a:lnSpc>
              <a:buNone/>
            </a:pPr>
            <a:r>
              <a:rPr lang="en-US" dirty="0"/>
              <a:t>This course will provide information on the accounting journals process in Workday.</a:t>
            </a:r>
          </a:p>
        </p:txBody>
      </p:sp>
      <p:sp>
        <p:nvSpPr>
          <p:cNvPr id="6" name="Text Placeholder 5"/>
          <p:cNvSpPr>
            <a:spLocks noGrp="1"/>
          </p:cNvSpPr>
          <p:nvPr>
            <p:ph type="body" sz="quarter" idx="3"/>
          </p:nvPr>
        </p:nvSpPr>
        <p:spPr>
          <a:xfrm>
            <a:off x="4456703" y="803148"/>
            <a:ext cx="4089416" cy="482244"/>
          </a:xfrm>
        </p:spPr>
        <p:txBody>
          <a:bodyPr/>
          <a:lstStyle/>
          <a:p>
            <a:r>
              <a:rPr lang="en-US" dirty="0">
                <a:solidFill>
                  <a:srgbClr val="5E6A67"/>
                </a:solidFill>
              </a:rPr>
              <a:t>Audience</a:t>
            </a:r>
          </a:p>
        </p:txBody>
      </p:sp>
      <p:sp>
        <p:nvSpPr>
          <p:cNvPr id="7" name="Content Placeholder 6"/>
          <p:cNvSpPr>
            <a:spLocks noGrp="1"/>
          </p:cNvSpPr>
          <p:nvPr>
            <p:ph sz="quarter" idx="4"/>
          </p:nvPr>
        </p:nvSpPr>
        <p:spPr>
          <a:xfrm>
            <a:off x="4412313" y="1304745"/>
            <a:ext cx="4604095" cy="3467616"/>
          </a:xfrm>
        </p:spPr>
        <p:txBody>
          <a:bodyPr/>
          <a:lstStyle/>
          <a:p>
            <a:pPr marL="0" indent="0">
              <a:buNone/>
            </a:pPr>
            <a:r>
              <a:rPr lang="en-US" dirty="0"/>
              <a:t>This course is for:</a:t>
            </a:r>
          </a:p>
          <a:p>
            <a:pPr marL="228600" indent="-228600"/>
            <a:r>
              <a:rPr lang="en-US" dirty="0"/>
              <a:t>Accountant (Company)</a:t>
            </a:r>
          </a:p>
          <a:p>
            <a:pPr marL="228600" indent="-228600"/>
            <a:r>
              <a:rPr lang="en-US" dirty="0"/>
              <a:t>Accounting Manager (Company)</a:t>
            </a:r>
          </a:p>
          <a:p>
            <a:pPr marL="228600" indent="-228600"/>
            <a:r>
              <a:rPr lang="en-US" dirty="0"/>
              <a:t>Business Asset Accountant</a:t>
            </a:r>
          </a:p>
          <a:p>
            <a:pPr marL="228600" indent="-228600"/>
            <a:r>
              <a:rPr lang="en-US" dirty="0"/>
              <a:t>Budget Manager</a:t>
            </a:r>
          </a:p>
          <a:p>
            <a:pPr marL="228600" indent="-228600"/>
            <a:r>
              <a:rPr lang="en-US" dirty="0"/>
              <a:t>Gift/Grant/Program/Project Managers</a:t>
            </a:r>
          </a:p>
          <a:p>
            <a:pPr marL="228600" indent="-228600"/>
            <a:r>
              <a:rPr lang="en-US" dirty="0"/>
              <a:t>Sponsored Programs Manager</a:t>
            </a:r>
          </a:p>
        </p:txBody>
      </p:sp>
    </p:spTree>
    <p:extLst>
      <p:ext uri="{BB962C8B-B14F-4D97-AF65-F5344CB8AC3E}">
        <p14:creationId xmlns:p14="http://schemas.microsoft.com/office/powerpoint/2010/main" val="279679522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4F3494-FD79-4423-8402-D026DC101AC5}"/>
              </a:ext>
            </a:extLst>
          </p:cNvPr>
          <p:cNvSpPr>
            <a:spLocks noGrp="1"/>
          </p:cNvSpPr>
          <p:nvPr>
            <p:ph type="title"/>
          </p:nvPr>
        </p:nvSpPr>
        <p:spPr/>
        <p:txBody>
          <a:bodyPr/>
          <a:lstStyle/>
          <a:p>
            <a:r>
              <a:rPr lang="en-US" dirty="0"/>
              <a:t>Create Accounting Adj. (4 of 4)</a:t>
            </a:r>
          </a:p>
        </p:txBody>
      </p:sp>
      <p:sp>
        <p:nvSpPr>
          <p:cNvPr id="3" name="Content Placeholder 2">
            <a:extLst>
              <a:ext uri="{FF2B5EF4-FFF2-40B4-BE49-F238E27FC236}">
                <a16:creationId xmlns:a16="http://schemas.microsoft.com/office/drawing/2014/main" id="{6783BAB5-CC58-4172-85CA-CF81E99DDF59}"/>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The screenshot of the lines tab screen. The following fields are highlighted current worktags, cost center, fund, and function. </a:t>
            </a:r>
          </a:p>
        </p:txBody>
      </p:sp>
      <p:pic>
        <p:nvPicPr>
          <p:cNvPr id="8" name="Content Placeholder 7">
            <a:extLst>
              <a:ext uri="{FF2B5EF4-FFF2-40B4-BE49-F238E27FC236}">
                <a16:creationId xmlns:a16="http://schemas.microsoft.com/office/drawing/2014/main" id="{A445E3BF-18B6-4181-B217-9C7F16BBAED6}"/>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4002" y="827617"/>
            <a:ext cx="8092384" cy="4003875"/>
          </a:xfrm>
        </p:spPr>
      </p:pic>
    </p:spTree>
    <p:extLst>
      <p:ext uri="{BB962C8B-B14F-4D97-AF65-F5344CB8AC3E}">
        <p14:creationId xmlns:p14="http://schemas.microsoft.com/office/powerpoint/2010/main" val="18861938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3.1</a:t>
            </a:r>
          </a:p>
        </p:txBody>
      </p:sp>
      <p:sp>
        <p:nvSpPr>
          <p:cNvPr id="9" name="Content Placeholder 8">
            <a:extLst>
              <a:ext uri="{FF2B5EF4-FFF2-40B4-BE49-F238E27FC236}">
                <a16:creationId xmlns:a16="http://schemas.microsoft.com/office/drawing/2014/main" id="{2E701485-8E9E-403E-8BAA-B3F534012BA3}"/>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Task name create an accounting adjustment. Select to view the step by step instructions. Duration of task is 5 minutes.</a:t>
            </a:r>
          </a:p>
        </p:txBody>
      </p:sp>
      <p:pic>
        <p:nvPicPr>
          <p:cNvPr id="13" name="Content Placeholder 12">
            <a:hlinkClick r:id="rId3"/>
            <a:extLst>
              <a:ext uri="{FF2B5EF4-FFF2-40B4-BE49-F238E27FC236}">
                <a16:creationId xmlns:a16="http://schemas.microsoft.com/office/drawing/2014/main" id="{CC9B92EB-D8ED-456F-A746-7A47BC749E1E}"/>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84226" y="744133"/>
            <a:ext cx="7800611" cy="4332996"/>
          </a:xfrm>
        </p:spPr>
      </p:pic>
    </p:spTree>
    <p:extLst>
      <p:ext uri="{BB962C8B-B14F-4D97-AF65-F5344CB8AC3E}">
        <p14:creationId xmlns:p14="http://schemas.microsoft.com/office/powerpoint/2010/main" val="30229486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3.1</a:t>
            </a:r>
          </a:p>
        </p:txBody>
      </p:sp>
      <p:sp>
        <p:nvSpPr>
          <p:cNvPr id="5" name="Content Placeholder 4">
            <a:extLst>
              <a:ext uri="{FF2B5EF4-FFF2-40B4-BE49-F238E27FC236}">
                <a16:creationId xmlns:a16="http://schemas.microsoft.com/office/drawing/2014/main" id="{0C15B195-7076-4544-8749-E746938D6F58}"/>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Activity create accounting adjustment in Workday. Log in to the Workday system. Follow the steps to complete the task. Duration of task 5 minutes.</a:t>
            </a:r>
          </a:p>
        </p:txBody>
      </p:sp>
      <p:pic>
        <p:nvPicPr>
          <p:cNvPr id="6" name="Content Placeholder 5">
            <a:extLst>
              <a:ext uri="{FF2B5EF4-FFF2-40B4-BE49-F238E27FC236}">
                <a16:creationId xmlns:a16="http://schemas.microsoft.com/office/drawing/2014/main" id="{526AE6EA-F212-49E6-A261-04270560D620}"/>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01940" y="800100"/>
            <a:ext cx="7803398" cy="4343400"/>
          </a:xfrm>
        </p:spPr>
      </p:pic>
    </p:spTree>
    <p:extLst>
      <p:ext uri="{BB962C8B-B14F-4D97-AF65-F5344CB8AC3E}">
        <p14:creationId xmlns:p14="http://schemas.microsoft.com/office/powerpoint/2010/main" val="12646488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Four</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15553"/>
          </a:xfrm>
        </p:spPr>
        <p:txBody>
          <a:bodyPr/>
          <a:lstStyle/>
          <a:p>
            <a:pPr algn="r">
              <a:lnSpc>
                <a:spcPct val="100000"/>
              </a:lnSpc>
              <a:buNone/>
            </a:pPr>
            <a:r>
              <a:rPr lang="en-US" sz="3400" b="1" dirty="0">
                <a:solidFill>
                  <a:srgbClr val="981E32"/>
                </a:solidFill>
                <a:ea typeface="+mj-ea"/>
                <a:cs typeface="+mj-cs"/>
              </a:rPr>
              <a:t>Workday Reports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4</a:t>
            </a:r>
          </a:p>
        </p:txBody>
      </p:sp>
    </p:spTree>
    <p:extLst>
      <p:ext uri="{BB962C8B-B14F-4D97-AF65-F5344CB8AC3E}">
        <p14:creationId xmlns:p14="http://schemas.microsoft.com/office/powerpoint/2010/main" val="364988344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Run Reports</a:t>
            </a:r>
          </a:p>
        </p:txBody>
      </p:sp>
      <p:sp>
        <p:nvSpPr>
          <p:cNvPr id="4" name="Content Placeholder 3">
            <a:extLst>
              <a:ext uri="{FF2B5EF4-FFF2-40B4-BE49-F238E27FC236}">
                <a16:creationId xmlns:a16="http://schemas.microsoft.com/office/drawing/2014/main" id="{482C935E-1172-4351-A33B-CC2103684C3B}"/>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The screenshot of the find journals screen. The following fields are required company, year, and period.  </a:t>
            </a:r>
          </a:p>
        </p:txBody>
      </p:sp>
      <p:pic>
        <p:nvPicPr>
          <p:cNvPr id="7" name="Content Placeholder 6">
            <a:extLst>
              <a:ext uri="{FF2B5EF4-FFF2-40B4-BE49-F238E27FC236}">
                <a16:creationId xmlns:a16="http://schemas.microsoft.com/office/drawing/2014/main" id="{53D86C06-BF7F-4E92-A9A0-3E253A6EF2CE}"/>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23960" y="764983"/>
            <a:ext cx="4378679" cy="4267079"/>
          </a:xfrm>
        </p:spPr>
      </p:pic>
    </p:spTree>
    <p:extLst>
      <p:ext uri="{BB962C8B-B14F-4D97-AF65-F5344CB8AC3E}">
        <p14:creationId xmlns:p14="http://schemas.microsoft.com/office/powerpoint/2010/main" val="97007965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Useful Reports</a:t>
            </a:r>
          </a:p>
        </p:txBody>
      </p:sp>
      <p:sp>
        <p:nvSpPr>
          <p:cNvPr id="2" name="Content Placeholder 1">
            <a:extLst>
              <a:ext uri="{FF2B5EF4-FFF2-40B4-BE49-F238E27FC236}">
                <a16:creationId xmlns:a16="http://schemas.microsoft.com/office/drawing/2014/main" id="{9B19D7BB-4F83-47A2-A8FC-42893C2EC380}"/>
              </a:ext>
            </a:extLst>
          </p:cNvPr>
          <p:cNvSpPr>
            <a:spLocks noGrp="1"/>
          </p:cNvSpPr>
          <p:nvPr>
            <p:ph idx="1"/>
          </p:nvPr>
        </p:nvSpPr>
        <p:spPr>
          <a:xfrm>
            <a:off x="262560" y="1051129"/>
            <a:ext cx="8690940" cy="3508653"/>
          </a:xfrm>
        </p:spPr>
        <p:txBody>
          <a:bodyPr/>
          <a:lstStyle/>
          <a:p>
            <a:pPr marL="165100" indent="0">
              <a:lnSpc>
                <a:spcPct val="100000"/>
              </a:lnSpc>
              <a:buNone/>
            </a:pPr>
            <a:r>
              <a:rPr lang="en-US" dirty="0"/>
              <a:t>You can view the following accounting reports:</a:t>
            </a:r>
          </a:p>
          <a:p>
            <a:pPr>
              <a:lnSpc>
                <a:spcPct val="100000"/>
              </a:lnSpc>
            </a:pPr>
            <a:r>
              <a:rPr lang="en-US" dirty="0"/>
              <a:t>Event Accounting Summary – View posted journals by journal source</a:t>
            </a:r>
          </a:p>
          <a:p>
            <a:pPr>
              <a:lnSpc>
                <a:spcPct val="100000"/>
              </a:lnSpc>
            </a:pPr>
            <a:r>
              <a:rPr lang="en-US" dirty="0"/>
              <a:t>Find Accounting Adjustments</a:t>
            </a:r>
          </a:p>
          <a:p>
            <a:pPr>
              <a:lnSpc>
                <a:spcPct val="100000"/>
              </a:lnSpc>
            </a:pPr>
            <a:r>
              <a:rPr lang="en-US" dirty="0"/>
              <a:t>Find Journals</a:t>
            </a:r>
          </a:p>
          <a:p>
            <a:pPr>
              <a:lnSpc>
                <a:spcPct val="100000"/>
              </a:lnSpc>
            </a:pPr>
            <a:r>
              <a:rPr lang="en-US" dirty="0"/>
              <a:t>Find Recurring Journal Template</a:t>
            </a:r>
          </a:p>
          <a:p>
            <a:pPr>
              <a:lnSpc>
                <a:spcPct val="100000"/>
              </a:lnSpc>
            </a:pPr>
            <a:r>
              <a:rPr lang="en-US" dirty="0"/>
              <a:t>Ledger Account Activity Summary by Source</a:t>
            </a:r>
          </a:p>
          <a:p>
            <a:pPr>
              <a:lnSpc>
                <a:spcPct val="100000"/>
              </a:lnSpc>
            </a:pPr>
            <a:r>
              <a:rPr lang="en-US" dirty="0"/>
              <a:t>Trial Balance</a:t>
            </a:r>
          </a:p>
        </p:txBody>
      </p:sp>
    </p:spTree>
    <p:extLst>
      <p:ext uri="{BB962C8B-B14F-4D97-AF65-F5344CB8AC3E}">
        <p14:creationId xmlns:p14="http://schemas.microsoft.com/office/powerpoint/2010/main" val="12826736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4.1</a:t>
            </a:r>
          </a:p>
        </p:txBody>
      </p:sp>
      <p:sp>
        <p:nvSpPr>
          <p:cNvPr id="2" name="Content Placeholder 1">
            <a:extLst>
              <a:ext uri="{FF2B5EF4-FFF2-40B4-BE49-F238E27FC236}">
                <a16:creationId xmlns:a16="http://schemas.microsoft.com/office/drawing/2014/main" id="{3920BC58-A556-463E-8DBF-32AA5E30EB2F}"/>
              </a:ext>
            </a:extLst>
          </p:cNvPr>
          <p:cNvSpPr>
            <a:spLocks noGrp="1"/>
          </p:cNvSpPr>
          <p:nvPr>
            <p:ph idx="1"/>
          </p:nvPr>
        </p:nvSpPr>
        <p:spPr>
          <a:xfrm>
            <a:off x="411480" y="1047331"/>
            <a:ext cx="8377428" cy="938719"/>
          </a:xfrm>
        </p:spPr>
        <p:txBody>
          <a:bodyPr/>
          <a:lstStyle/>
          <a:p>
            <a:pPr marL="165100" indent="0">
              <a:buNone/>
            </a:pPr>
            <a:r>
              <a:rPr lang="en-US" dirty="0">
                <a:solidFill>
                  <a:schemeClr val="bg1"/>
                </a:solidFill>
              </a:rPr>
              <a:t>Activity view accounting reports. Log in to the Workday system. Follow the steps to complete the task. Duration of activity is 15 minutes.</a:t>
            </a:r>
          </a:p>
        </p:txBody>
      </p:sp>
      <p:pic>
        <p:nvPicPr>
          <p:cNvPr id="8" name="Content Placeholder 7">
            <a:extLst>
              <a:ext uri="{FF2B5EF4-FFF2-40B4-BE49-F238E27FC236}">
                <a16:creationId xmlns:a16="http://schemas.microsoft.com/office/drawing/2014/main" id="{C31A4F92-6291-4A1B-9C6D-09EEF2658F3E}"/>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7515" y="744133"/>
            <a:ext cx="7800611" cy="4332997"/>
          </a:xfrm>
        </p:spPr>
      </p:pic>
    </p:spTree>
    <p:extLst>
      <p:ext uri="{BB962C8B-B14F-4D97-AF65-F5344CB8AC3E}">
        <p14:creationId xmlns:p14="http://schemas.microsoft.com/office/powerpoint/2010/main" val="10826338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5</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1047331"/>
            <a:ext cx="8542020" cy="3816429"/>
          </a:xfrm>
        </p:spPr>
        <p:txBody>
          <a:bodyPr/>
          <a:lstStyle/>
          <a:p>
            <a:pPr marL="0" indent="0">
              <a:lnSpc>
                <a:spcPct val="100000"/>
              </a:lnSpc>
              <a:buNone/>
            </a:pPr>
            <a:r>
              <a:rPr lang="en-US" sz="2400" b="1" dirty="0">
                <a:solidFill>
                  <a:schemeClr val="tx1"/>
                </a:solidFill>
              </a:rPr>
              <a:t>In which of the following scenarios, Manual </a:t>
            </a:r>
            <a:r>
              <a:rPr lang="en-US" b="1" dirty="0"/>
              <a:t>Accounting Journals are usually not created? </a:t>
            </a:r>
          </a:p>
          <a:p>
            <a:pPr marL="0" indent="0">
              <a:lnSpc>
                <a:spcPct val="100000"/>
              </a:lnSpc>
              <a:buNone/>
            </a:pPr>
            <a:r>
              <a:rPr lang="en-US" i="1" dirty="0">
                <a:cs typeface="Lucida Sans" panose="020B0602040502020204" pitchFamily="34" charset="0"/>
              </a:rPr>
              <a:t>Select the correct answer from the options given below.</a:t>
            </a:r>
          </a:p>
          <a:p>
            <a:pPr marL="165100" indent="0">
              <a:buNone/>
            </a:pPr>
            <a:endParaRPr lang="en-US" i="1" dirty="0"/>
          </a:p>
          <a:p>
            <a:pPr indent="-344488">
              <a:spcBef>
                <a:spcPts val="1200"/>
              </a:spcBef>
              <a:buFont typeface="+mj-lt"/>
              <a:buAutoNum type="alphaLcPeriod"/>
            </a:pPr>
            <a:r>
              <a:rPr lang="en-US" dirty="0"/>
              <a:t>Depreciation</a:t>
            </a:r>
          </a:p>
          <a:p>
            <a:pPr indent="-344488">
              <a:spcBef>
                <a:spcPts val="1200"/>
              </a:spcBef>
              <a:buFont typeface="+mj-lt"/>
              <a:buAutoNum type="alphaLcPeriod"/>
            </a:pPr>
            <a:r>
              <a:rPr lang="en-US" dirty="0"/>
              <a:t>Month end adjustment</a:t>
            </a:r>
          </a:p>
          <a:p>
            <a:pPr indent="-344488">
              <a:spcBef>
                <a:spcPts val="1200"/>
              </a:spcBef>
              <a:buFont typeface="+mj-lt"/>
              <a:buAutoNum type="alphaLcPeriod"/>
            </a:pPr>
            <a:r>
              <a:rPr lang="en-US" dirty="0"/>
              <a:t>Revenue transfer</a:t>
            </a:r>
          </a:p>
          <a:p>
            <a:pPr indent="-344488">
              <a:spcBef>
                <a:spcPts val="1200"/>
              </a:spcBef>
              <a:buFont typeface="+mj-lt"/>
              <a:buAutoNum type="alphaLcPeriod"/>
            </a:pPr>
            <a:r>
              <a:rPr lang="en-US" dirty="0"/>
              <a:t>Ad Hoc bank transaction</a:t>
            </a:r>
          </a:p>
          <a:p>
            <a:pPr indent="-344488">
              <a:spcBef>
                <a:spcPts val="1200"/>
              </a:spcBef>
              <a:buFont typeface="+mj-lt"/>
              <a:buAutoNum type="alphaLcPeriod"/>
            </a:pPr>
            <a:endParaRPr lang="en-US" dirty="0"/>
          </a:p>
        </p:txBody>
      </p:sp>
    </p:spTree>
    <p:extLst>
      <p:ext uri="{BB962C8B-B14F-4D97-AF65-F5344CB8AC3E}">
        <p14:creationId xmlns:p14="http://schemas.microsoft.com/office/powerpoint/2010/main" val="49412926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27809" y="1591073"/>
            <a:ext cx="8534400" cy="1964640"/>
          </a:xfrm>
        </p:spPr>
        <p:txBody>
          <a:bodyPr/>
          <a:lstStyle/>
          <a:p>
            <a:pPr indent="-344488">
              <a:spcBef>
                <a:spcPts val="1200"/>
              </a:spcBef>
              <a:buFont typeface="+mj-lt"/>
              <a:buAutoNum type="alphaLcPeriod"/>
            </a:pPr>
            <a:r>
              <a:rPr lang="en-US" dirty="0"/>
              <a:t>Depreciation</a:t>
            </a:r>
          </a:p>
          <a:p>
            <a:pPr indent="-344488">
              <a:spcBef>
                <a:spcPts val="1200"/>
              </a:spcBef>
              <a:buFont typeface="+mj-lt"/>
              <a:buAutoNum type="alphaLcPeriod"/>
            </a:pPr>
            <a:r>
              <a:rPr lang="en-US" dirty="0"/>
              <a:t>Month end adjustment</a:t>
            </a:r>
          </a:p>
          <a:p>
            <a:pPr indent="-344488">
              <a:spcBef>
                <a:spcPts val="1200"/>
              </a:spcBef>
              <a:buFont typeface="+mj-lt"/>
              <a:buAutoNum type="alphaLcPeriod"/>
            </a:pPr>
            <a:r>
              <a:rPr lang="en-US" dirty="0"/>
              <a:t>Revenue transfer</a:t>
            </a:r>
          </a:p>
          <a:p>
            <a:pPr indent="-344488">
              <a:spcBef>
                <a:spcPts val="1200"/>
              </a:spcBef>
              <a:buFont typeface="+mj-lt"/>
              <a:buAutoNum type="alphaLcPeriod"/>
            </a:pPr>
            <a:r>
              <a:rPr lang="en-US" b="1" dirty="0">
                <a:solidFill>
                  <a:schemeClr val="tx2"/>
                </a:solidFill>
              </a:rPr>
              <a:t>Ad Hoc bank transaction (because this will be an operational journal)</a:t>
            </a:r>
          </a:p>
        </p:txBody>
      </p:sp>
    </p:spTree>
    <p:extLst>
      <p:ext uri="{BB962C8B-B14F-4D97-AF65-F5344CB8AC3E}">
        <p14:creationId xmlns:p14="http://schemas.microsoft.com/office/powerpoint/2010/main" val="283018780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E47E0-3C69-4ED2-A171-3EFB79E160C2}"/>
              </a:ext>
            </a:extLst>
          </p:cNvPr>
          <p:cNvSpPr>
            <a:spLocks noGrp="1"/>
          </p:cNvSpPr>
          <p:nvPr>
            <p:ph type="title"/>
          </p:nvPr>
        </p:nvSpPr>
        <p:spPr/>
        <p:txBody>
          <a:bodyPr/>
          <a:lstStyle/>
          <a:p>
            <a:r>
              <a:rPr lang="en-US" dirty="0"/>
              <a:t>Additional Resources (1of 2)</a:t>
            </a:r>
          </a:p>
        </p:txBody>
      </p:sp>
      <p:sp>
        <p:nvSpPr>
          <p:cNvPr id="4" name="Content Placeholder 1">
            <a:extLst>
              <a:ext uri="{FF2B5EF4-FFF2-40B4-BE49-F238E27FC236}">
                <a16:creationId xmlns:a16="http://schemas.microsoft.com/office/drawing/2014/main" id="{63685369-990A-437E-BCDE-CD0189C9A092}"/>
              </a:ext>
            </a:extLst>
          </p:cNvPr>
          <p:cNvSpPr>
            <a:spLocks noGrp="1"/>
          </p:cNvSpPr>
          <p:nvPr>
            <p:ph idx="1"/>
          </p:nvPr>
        </p:nvSpPr>
        <p:spPr>
          <a:xfrm>
            <a:off x="419100" y="1058620"/>
            <a:ext cx="8534400" cy="4298613"/>
          </a:xfrm>
        </p:spPr>
        <p:txBody>
          <a:bodyPr/>
          <a:lstStyle/>
          <a:p>
            <a:pPr marL="0" indent="0">
              <a:buNone/>
            </a:pPr>
            <a:r>
              <a:rPr lang="en-US" dirty="0"/>
              <a:t>Helpful resources are available to perform Workday related tasks:</a:t>
            </a:r>
          </a:p>
          <a:p>
            <a:pPr marL="0" indent="0">
              <a:buNone/>
            </a:pPr>
            <a:endParaRPr lang="en-US" dirty="0"/>
          </a:p>
          <a:p>
            <a:pPr marL="0" indent="0">
              <a:buNone/>
            </a:pPr>
            <a:r>
              <a:rPr lang="en-US" u="sng" dirty="0">
                <a:solidFill>
                  <a:srgbClr val="0070C0"/>
                </a:solidFill>
              </a:rPr>
              <a:t>WSU Knowledge Base</a:t>
            </a:r>
          </a:p>
          <a:p>
            <a:pPr marL="169863" indent="-169863"/>
            <a:r>
              <a:rPr lang="en-US" dirty="0">
                <a:hlinkClick r:id="rId3"/>
              </a:rPr>
              <a:t>Workday Accounting Guide: Create Accounting Journals</a:t>
            </a:r>
            <a:endParaRPr lang="en-US" dirty="0"/>
          </a:p>
          <a:p>
            <a:pPr marL="169863" indent="-169863"/>
            <a:r>
              <a:rPr lang="en-US" dirty="0">
                <a:hlinkClick r:id="rId4"/>
              </a:rPr>
              <a:t>Workday Accounting Guide: Accounting Journal – Reversal</a:t>
            </a:r>
            <a:endParaRPr lang="en-US" dirty="0"/>
          </a:p>
          <a:p>
            <a:pPr marL="169863" indent="-169863"/>
            <a:r>
              <a:rPr lang="en-US" dirty="0"/>
              <a:t>Workday Accounting: Accounting Journal Reversal Video</a:t>
            </a:r>
          </a:p>
          <a:p>
            <a:pPr marL="169863" indent="-169863"/>
            <a:r>
              <a:rPr lang="en-US" dirty="0">
                <a:hlinkClick r:id="rId5"/>
              </a:rPr>
              <a:t>Workday Accounting Guide: Accounting Adjustment - Cost Transfer</a:t>
            </a:r>
            <a:endParaRPr lang="en-US" dirty="0"/>
          </a:p>
          <a:p>
            <a:pPr marL="169863" indent="-169863"/>
            <a:endParaRPr lang="en-US" dirty="0"/>
          </a:p>
        </p:txBody>
      </p:sp>
    </p:spTree>
    <p:extLst>
      <p:ext uri="{BB962C8B-B14F-4D97-AF65-F5344CB8AC3E}">
        <p14:creationId xmlns:p14="http://schemas.microsoft.com/office/powerpoint/2010/main" val="4467086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(1 of 2)</a:t>
            </a:r>
          </a:p>
        </p:txBody>
      </p:sp>
      <p:graphicFrame>
        <p:nvGraphicFramePr>
          <p:cNvPr id="8" name="Table Placeholder 7">
            <a:extLst>
              <a:ext uri="{FF2B5EF4-FFF2-40B4-BE49-F238E27FC236}">
                <a16:creationId xmlns:a16="http://schemas.microsoft.com/office/drawing/2014/main" id="{688E727C-DE89-4063-84B3-292A50DE3CA9}"/>
              </a:ext>
            </a:extLst>
          </p:cNvPr>
          <p:cNvGraphicFramePr>
            <a:graphicFrameLocks noGrp="1"/>
          </p:cNvGraphicFramePr>
          <p:nvPr>
            <p:ph type="tbl" sz="quarter" idx="13"/>
            <p:extLst>
              <p:ext uri="{D42A27DB-BD31-4B8C-83A1-F6EECF244321}">
                <p14:modId xmlns:p14="http://schemas.microsoft.com/office/powerpoint/2010/main" val="2860732161"/>
              </p:ext>
            </p:extLst>
          </p:nvPr>
        </p:nvGraphicFramePr>
        <p:xfrm>
          <a:off x="165370" y="914400"/>
          <a:ext cx="8788940" cy="3413228"/>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577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35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Accounting Journal Overview</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20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Create Accounting Journals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45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378440"/>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Create Accounting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30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88630836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E47E0-3C69-4ED2-A171-3EFB79E160C2}"/>
              </a:ext>
            </a:extLst>
          </p:cNvPr>
          <p:cNvSpPr>
            <a:spLocks noGrp="1"/>
          </p:cNvSpPr>
          <p:nvPr>
            <p:ph type="title"/>
          </p:nvPr>
        </p:nvSpPr>
        <p:spPr/>
        <p:txBody>
          <a:bodyPr/>
          <a:lstStyle/>
          <a:p>
            <a:r>
              <a:rPr lang="en-US" dirty="0"/>
              <a:t>Additional Resources (2 of 2)</a:t>
            </a:r>
          </a:p>
        </p:txBody>
      </p:sp>
      <p:sp>
        <p:nvSpPr>
          <p:cNvPr id="4" name="Content Placeholder 1">
            <a:extLst>
              <a:ext uri="{FF2B5EF4-FFF2-40B4-BE49-F238E27FC236}">
                <a16:creationId xmlns:a16="http://schemas.microsoft.com/office/drawing/2014/main" id="{63685369-990A-437E-BCDE-CD0189C9A092}"/>
              </a:ext>
            </a:extLst>
          </p:cNvPr>
          <p:cNvSpPr>
            <a:spLocks noGrp="1"/>
          </p:cNvSpPr>
          <p:nvPr>
            <p:ph idx="1"/>
          </p:nvPr>
        </p:nvSpPr>
        <p:spPr>
          <a:xfrm>
            <a:off x="419100" y="1058620"/>
            <a:ext cx="8534400" cy="1733808"/>
          </a:xfrm>
        </p:spPr>
        <p:txBody>
          <a:bodyPr/>
          <a:lstStyle/>
          <a:p>
            <a:pPr marL="0" indent="0">
              <a:buNone/>
            </a:pPr>
            <a:r>
              <a:rPr lang="en-US" dirty="0"/>
              <a:t>Helpful resources are available to perform Workday related tasks:</a:t>
            </a:r>
          </a:p>
          <a:p>
            <a:pPr marL="0" indent="0">
              <a:buNone/>
            </a:pPr>
            <a:endParaRPr lang="en-US" dirty="0"/>
          </a:p>
          <a:p>
            <a:pPr marL="0" indent="0">
              <a:buNone/>
            </a:pPr>
            <a:r>
              <a:rPr lang="en-US" dirty="0">
                <a:hlinkClick r:id="rId3"/>
              </a:rPr>
              <a:t>OBIEE Crosswalk</a:t>
            </a:r>
            <a:endParaRPr lang="en-US" dirty="0"/>
          </a:p>
          <a:p>
            <a:pPr marL="169863" indent="-169863"/>
            <a:endParaRPr lang="en-US" dirty="0"/>
          </a:p>
        </p:txBody>
      </p:sp>
    </p:spTree>
    <p:extLst>
      <p:ext uri="{BB962C8B-B14F-4D97-AF65-F5344CB8AC3E}">
        <p14:creationId xmlns:p14="http://schemas.microsoft.com/office/powerpoint/2010/main" val="423886261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9100" y="1047750"/>
            <a:ext cx="8377428" cy="1800493"/>
          </a:xfrm>
        </p:spPr>
        <p:txBody>
          <a:bodyPr/>
          <a:lstStyle/>
          <a:p>
            <a:pPr marL="111125" indent="-111125">
              <a:lnSpc>
                <a:spcPct val="100000"/>
              </a:lnSpc>
              <a:buNone/>
            </a:pPr>
            <a:r>
              <a:rPr lang="en-US" sz="2400" dirty="0">
                <a:solidFill>
                  <a:schemeClr val="tx1"/>
                </a:solidFill>
              </a:rPr>
              <a:t>You should now be able to: </a:t>
            </a:r>
          </a:p>
          <a:p>
            <a:pPr marL="169863" indent="-169863">
              <a:lnSpc>
                <a:spcPct val="100000"/>
              </a:lnSpc>
            </a:pPr>
            <a:r>
              <a:rPr lang="en-US" dirty="0"/>
              <a:t>Create Accounting Journals</a:t>
            </a:r>
          </a:p>
          <a:p>
            <a:pPr marL="169863" indent="-169863">
              <a:lnSpc>
                <a:spcPct val="100000"/>
              </a:lnSpc>
            </a:pPr>
            <a:r>
              <a:rPr lang="en-US" dirty="0"/>
              <a:t>Create Accounting Journal Reversals</a:t>
            </a:r>
          </a:p>
          <a:p>
            <a:pPr marL="169863" indent="-169863">
              <a:lnSpc>
                <a:spcPct val="100000"/>
              </a:lnSpc>
            </a:pPr>
            <a:r>
              <a:rPr lang="en-US" dirty="0"/>
              <a:t>Create Accounting Adjustments</a:t>
            </a:r>
          </a:p>
        </p:txBody>
      </p:sp>
    </p:spTree>
    <p:extLst>
      <p:ext uri="{BB962C8B-B14F-4D97-AF65-F5344CB8AC3E}">
        <p14:creationId xmlns:p14="http://schemas.microsoft.com/office/powerpoint/2010/main" val="12449616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95262885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246769"/>
          </a:xfrm>
        </p:spPr>
        <p:txBody>
          <a:bodyPr/>
          <a:lstStyle/>
          <a:p>
            <a:pPr marL="168275" indent="-168275">
              <a:lnSpc>
                <a:spcPct val="100000"/>
              </a:lnSpc>
            </a:pPr>
            <a:r>
              <a:rPr lang="en-US" b="1" dirty="0">
                <a:solidFill>
                  <a:schemeClr val="tx2"/>
                </a:solidFill>
                <a:hlinkClick r:id="rId3"/>
              </a:rPr>
              <a:t>Knowledge Base</a:t>
            </a:r>
            <a:endParaRPr lang="en-US" b="1" dirty="0">
              <a:solidFill>
                <a:schemeClr val="tx2"/>
              </a:solidFill>
            </a:endParaRPr>
          </a:p>
          <a:p>
            <a:pPr marL="168275" indent="-168275">
              <a:lnSpc>
                <a:spcPct val="100000"/>
              </a:lnSpc>
            </a:pPr>
            <a:r>
              <a:rPr lang="en-US" b="1" dirty="0" err="1">
                <a:solidFill>
                  <a:schemeClr val="tx2"/>
                </a:solidFill>
                <a:hlinkClick r:id="rId4"/>
              </a:rPr>
              <a:t>ModHelp</a:t>
            </a:r>
            <a:r>
              <a:rPr lang="en-US" b="1" dirty="0">
                <a:solidFill>
                  <a:schemeClr val="tx2"/>
                </a:solidFill>
                <a:hlinkClick r:id="rId4"/>
              </a:rPr>
              <a:t>/Workday Support</a:t>
            </a:r>
            <a:endParaRPr lang="en-US" b="1" dirty="0">
              <a:solidFill>
                <a:schemeClr val="tx2"/>
              </a:solidFill>
            </a:endParaRPr>
          </a:p>
          <a:p>
            <a:pPr marL="168275" indent="-168275">
              <a:lnSpc>
                <a:spcPct val="100000"/>
              </a:lnSpc>
            </a:pPr>
            <a:r>
              <a:rPr lang="en-US" b="1" dirty="0">
                <a:solidFill>
                  <a:schemeClr val="tx2"/>
                </a:solidFill>
                <a:hlinkClick r:id="rId5"/>
              </a:rPr>
              <a:t>Training Catalog</a:t>
            </a:r>
            <a:endParaRPr lang="en-US" b="1" dirty="0">
              <a:solidFill>
                <a:schemeClr val="tx2"/>
              </a:solidFill>
            </a:endParaRPr>
          </a:p>
          <a:p>
            <a:pPr marL="168275" indent="-168275">
              <a:lnSpc>
                <a:spcPct val="100000"/>
              </a:lnSpc>
            </a:pPr>
            <a:r>
              <a:rPr lang="en-US" b="1" dirty="0">
                <a:solidFill>
                  <a:schemeClr val="tx2"/>
                </a:solidFill>
                <a:hlinkClick r:id="rId6"/>
              </a:rPr>
              <a:t>Modernization Website</a:t>
            </a:r>
            <a:endParaRPr lang="en-US" b="1" dirty="0">
              <a:solidFill>
                <a:schemeClr val="tx2"/>
              </a:solidFill>
            </a:endParaRPr>
          </a:p>
          <a:p>
            <a:pPr marL="168275" indent="-168275">
              <a:lnSpc>
                <a:spcPct val="100000"/>
              </a:lnSpc>
            </a:pPr>
            <a:r>
              <a:rPr lang="en-US" b="1" dirty="0">
                <a:solidFill>
                  <a:srgbClr val="8F7E35"/>
                </a:solidFill>
                <a:hlinkClick r:id="rId7">
                  <a:extLst>
                    <a:ext uri="{A12FA001-AC4F-418D-AE19-62706E023703}">
                      <ahyp:hlinkClr xmlns:ahyp="http://schemas.microsoft.com/office/drawing/2018/hyperlinkcolor" val="tx"/>
                    </a:ext>
                  </a:extLst>
                </a:hlinkClick>
              </a:rPr>
              <a:t>Change Network Directory</a:t>
            </a:r>
            <a:endParaRPr lang="en-US" b="1" dirty="0">
              <a:solidFill>
                <a:srgbClr val="8F7E35"/>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Accounting Journal course!</a:t>
            </a:r>
          </a:p>
        </p:txBody>
      </p:sp>
      <p:sp>
        <p:nvSpPr>
          <p:cNvPr id="2" name="Subtitle 1"/>
          <p:cNvSpPr>
            <a:spLocks noGrp="1"/>
          </p:cNvSpPr>
          <p:nvPr>
            <p:ph type="subTitle" idx="1"/>
          </p:nvPr>
        </p:nvSpPr>
        <p:spPr>
          <a:xfrm>
            <a:off x="558353" y="3038523"/>
            <a:ext cx="8027295" cy="374461"/>
          </a:xfrm>
        </p:spPr>
        <p:txBody>
          <a:bodyPr/>
          <a:lstStyle/>
          <a:p>
            <a:r>
              <a:rPr lang="en-US" dirty="0"/>
              <a:t>Questions? </a:t>
            </a:r>
            <a:r>
              <a:rPr lang="en-US"/>
              <a:t>Please contact </a:t>
            </a:r>
            <a:r>
              <a:rPr lang="en-US">
                <a:hlinkClick r:id="rId3"/>
              </a:rPr>
              <a:t>support.workday.wsu.edu </a:t>
            </a:r>
            <a:endParaRPr lang="en-US" dirty="0"/>
          </a:p>
        </p:txBody>
      </p:sp>
    </p:spTree>
    <p:extLst>
      <p:ext uri="{BB962C8B-B14F-4D97-AF65-F5344CB8AC3E}">
        <p14:creationId xmlns:p14="http://schemas.microsoft.com/office/powerpoint/2010/main" val="32950330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(2 of 2)</a:t>
            </a:r>
          </a:p>
        </p:txBody>
      </p:sp>
      <p:graphicFrame>
        <p:nvGraphicFramePr>
          <p:cNvPr id="6" name="Table Placeholder 5">
            <a:extLst>
              <a:ext uri="{FF2B5EF4-FFF2-40B4-BE49-F238E27FC236}">
                <a16:creationId xmlns:a16="http://schemas.microsoft.com/office/drawing/2014/main" id="{C5725550-C94C-4C06-84BE-12877771ADDD}"/>
              </a:ext>
            </a:extLst>
          </p:cNvPr>
          <p:cNvGraphicFramePr>
            <a:graphicFrameLocks noGrp="1"/>
          </p:cNvGraphicFramePr>
          <p:nvPr>
            <p:ph type="tbl" sz="quarter" idx="13"/>
            <p:extLst>
              <p:ext uri="{D42A27DB-BD31-4B8C-83A1-F6EECF244321}">
                <p14:modId xmlns:p14="http://schemas.microsoft.com/office/powerpoint/2010/main" val="3048453560"/>
              </p:ext>
            </p:extLst>
          </p:nvPr>
        </p:nvGraphicFramePr>
        <p:xfrm>
          <a:off x="162458" y="914400"/>
          <a:ext cx="8788940" cy="2493825"/>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580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4</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Workday Reports</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r h="88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Course Wrap-up</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2400" b="0" dirty="0">
                        <a:solidFill>
                          <a:schemeClr val="tx1"/>
                        </a:solidFill>
                        <a:latin typeface="Lucida Sans"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9378440"/>
                  </a:ext>
                </a:extLst>
              </a:tr>
            </a:tbl>
          </a:graphicData>
        </a:graphic>
      </p:graphicFrame>
    </p:spTree>
    <p:extLst>
      <p:ext uri="{BB962C8B-B14F-4D97-AF65-F5344CB8AC3E}">
        <p14:creationId xmlns:p14="http://schemas.microsoft.com/office/powerpoint/2010/main" val="40664004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800493"/>
          </a:xfrm>
        </p:spPr>
        <p:txBody>
          <a:bodyPr/>
          <a:lstStyle/>
          <a:p>
            <a:pPr marL="0" indent="0">
              <a:lnSpc>
                <a:spcPct val="100000"/>
              </a:lnSpc>
              <a:buNone/>
            </a:pPr>
            <a:r>
              <a:rPr lang="en-US" dirty="0">
                <a:solidFill>
                  <a:schemeClr val="tx1"/>
                </a:solidFill>
              </a:rPr>
              <a:t>After completing this course, you will be able to:</a:t>
            </a:r>
          </a:p>
          <a:p>
            <a:pPr marL="169863" indent="-169863">
              <a:lnSpc>
                <a:spcPct val="100000"/>
              </a:lnSpc>
            </a:pPr>
            <a:r>
              <a:rPr lang="en-US" dirty="0"/>
              <a:t>Create Accounting Journals</a:t>
            </a:r>
          </a:p>
          <a:p>
            <a:pPr marL="169863" indent="-169863">
              <a:lnSpc>
                <a:spcPct val="100000"/>
              </a:lnSpc>
            </a:pPr>
            <a:r>
              <a:rPr lang="en-US" dirty="0"/>
              <a:t>Create Accounting Journal Reversals</a:t>
            </a:r>
          </a:p>
          <a:p>
            <a:pPr marL="169863" indent="-169863">
              <a:lnSpc>
                <a:spcPct val="100000"/>
              </a:lnSpc>
            </a:pPr>
            <a:r>
              <a:rPr lang="en-US" dirty="0"/>
              <a:t>Create Accounting Adjustments</a:t>
            </a:r>
          </a:p>
        </p:txBody>
      </p:sp>
    </p:spTree>
    <p:extLst>
      <p:ext uri="{BB962C8B-B14F-4D97-AF65-F5344CB8AC3E}">
        <p14:creationId xmlns:p14="http://schemas.microsoft.com/office/powerpoint/2010/main" val="2273818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Key Terms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542020" cy="830997"/>
          </a:xfrm>
        </p:spPr>
        <p:txBody>
          <a:bodyPr/>
          <a:lstStyle/>
          <a:p>
            <a:pPr marL="0" indent="0">
              <a:lnSpc>
                <a:spcPct val="100000"/>
              </a:lnSpc>
              <a:buNone/>
            </a:pPr>
            <a:r>
              <a:rPr lang="en-US" dirty="0"/>
              <a:t>R</a:t>
            </a:r>
            <a:r>
              <a:rPr lang="en-US" dirty="0">
                <a:solidFill>
                  <a:schemeClr val="tx1"/>
                </a:solidFill>
              </a:rPr>
              <a:t>eview the handout provided listing key terms and examples related to Accounting Journals. </a:t>
            </a:r>
            <a:endParaRPr lang="en-US" dirty="0"/>
          </a:p>
        </p:txBody>
      </p:sp>
    </p:spTree>
    <p:extLst>
      <p:ext uri="{BB962C8B-B14F-4D97-AF65-F5344CB8AC3E}">
        <p14:creationId xmlns:p14="http://schemas.microsoft.com/office/powerpoint/2010/main" val="4091449481"/>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F16FF01E3EA45B04439CD882B7A6D" ma:contentTypeVersion="1" ma:contentTypeDescription="Create a new document." ma:contentTypeScope="" ma:versionID="e0cde55611c3006acd4b6c3f48055dcd">
  <xsd:schema xmlns:xsd="http://www.w3.org/2001/XMLSchema" xmlns:xs="http://www.w3.org/2001/XMLSchema" xmlns:p="http://schemas.microsoft.com/office/2006/metadata/properties" xmlns:ns2="http://schemas.microsoft.com/sharepoint/v4" targetNamespace="http://schemas.microsoft.com/office/2006/metadata/properties" ma:root="true" ma:fieldsID="69c964eb155c0a6cdc109c9fdb3bf98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36FD8-8AFB-4791-BBAE-A7C83500A858}">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5C3EF8A-FB74-46FA-BB84-681549A37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C3795-B2E1-444A-8E56-EA668D4F38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35185</TotalTime>
  <Words>2470</Words>
  <Application>Microsoft Office PowerPoint</Application>
  <PresentationFormat>On-screen Show (16:9)</PresentationFormat>
  <Paragraphs>503</Paragraphs>
  <Slides>64</Slides>
  <Notes>64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64</vt:i4>
      </vt:variant>
    </vt:vector>
  </HeadingPairs>
  <TitlesOfParts>
    <vt:vector size="73" baseType="lpstr">
      <vt:lpstr>Arial</vt:lpstr>
      <vt:lpstr>Lucida Sans</vt:lpstr>
      <vt:lpstr>Times New Roman</vt:lpstr>
      <vt:lpstr>Default Design</vt:lpstr>
      <vt:lpstr>1_Default Design</vt:lpstr>
      <vt:lpstr>6_Default Design</vt:lpstr>
      <vt:lpstr>2_Default Design</vt:lpstr>
      <vt:lpstr>3_Default Design</vt:lpstr>
      <vt:lpstr>4_Default Design</vt:lpstr>
      <vt:lpstr>Workday Accounting Journals</vt:lpstr>
      <vt:lpstr>Ground Rules (1 of 3)</vt:lpstr>
      <vt:lpstr>Ground Rules (2 of 3)</vt:lpstr>
      <vt:lpstr>Ground Rules (3 of 3)</vt:lpstr>
      <vt:lpstr>Course Overview</vt:lpstr>
      <vt:lpstr>Course Agenda (1 of 2)</vt:lpstr>
      <vt:lpstr>Course Agenda (2 of 2)</vt:lpstr>
      <vt:lpstr>Course Objectives</vt:lpstr>
      <vt:lpstr>Key Terms</vt:lpstr>
      <vt:lpstr>Key Process Changes</vt:lpstr>
      <vt:lpstr>Knowledge Check 1</vt:lpstr>
      <vt:lpstr>Lesson One</vt:lpstr>
      <vt:lpstr>Manual Accounting Journals</vt:lpstr>
      <vt:lpstr>Accounting Adjustment</vt:lpstr>
      <vt:lpstr>Accounting Journal vs. Adjustment</vt:lpstr>
      <vt:lpstr>Knowledge Check 2</vt:lpstr>
      <vt:lpstr>Knowledge Check 2 Answer</vt:lpstr>
      <vt:lpstr>Knowledge Check 3</vt:lpstr>
      <vt:lpstr>Knowledge Check 3 Answer</vt:lpstr>
      <vt:lpstr>Knowledge Check 4</vt:lpstr>
      <vt:lpstr>Knowledge Check 4 Answer</vt:lpstr>
      <vt:lpstr>Create Accounting Journal Flow</vt:lpstr>
      <vt:lpstr>Area Accounting Journal Roles (1 of 2) </vt:lpstr>
      <vt:lpstr>Area Accounting Journal Roles (2 of 2) </vt:lpstr>
      <vt:lpstr>Central Accounting Journal Roles (1 of 3) </vt:lpstr>
      <vt:lpstr>Central Accounting Journal Roles (2 of 3) </vt:lpstr>
      <vt:lpstr>Central Accounting Journal Roles (3 of 3) </vt:lpstr>
      <vt:lpstr>Lesson Two</vt:lpstr>
      <vt:lpstr>Create Accounting Journal</vt:lpstr>
      <vt:lpstr>Key Changes</vt:lpstr>
      <vt:lpstr>Debit / Credit</vt:lpstr>
      <vt:lpstr>Create Accounting Journal (1 of 4)</vt:lpstr>
      <vt:lpstr>Create Accounting Journal (2 of 4)</vt:lpstr>
      <vt:lpstr>Create Accounting Journal (3 of 4)</vt:lpstr>
      <vt:lpstr>Create Accounting Journal (4 of 4)</vt:lpstr>
      <vt:lpstr>Demonstration 2.1</vt:lpstr>
      <vt:lpstr>Practice 2.1</vt:lpstr>
      <vt:lpstr>Journal Entry Reversal (1 of 2)</vt:lpstr>
      <vt:lpstr>Journal Entry Reversal (2 of 2)</vt:lpstr>
      <vt:lpstr>Demonstration 2.2</vt:lpstr>
      <vt:lpstr>Take a break!</vt:lpstr>
      <vt:lpstr>Lesson Three</vt:lpstr>
      <vt:lpstr>Accounting Adjustments</vt:lpstr>
      <vt:lpstr>Things to Remember</vt:lpstr>
      <vt:lpstr>Accounting Adjustment Flow</vt:lpstr>
      <vt:lpstr>Accounting Adjustment Scenario</vt:lpstr>
      <vt:lpstr>Create Accounting Adj. (1 of 4)</vt:lpstr>
      <vt:lpstr>Create Accounting Adj. (2 of 4)</vt:lpstr>
      <vt:lpstr>Create Accounting Adj. (3 of 4)</vt:lpstr>
      <vt:lpstr>Create Accounting Adj. (4 of 4)</vt:lpstr>
      <vt:lpstr>Demonstration 3.1</vt:lpstr>
      <vt:lpstr>Practice 3.1</vt:lpstr>
      <vt:lpstr>Lesson Four</vt:lpstr>
      <vt:lpstr>Run Reports</vt:lpstr>
      <vt:lpstr>Useful Reports</vt:lpstr>
      <vt:lpstr>Practice 4.1</vt:lpstr>
      <vt:lpstr>Knowledge Check 5</vt:lpstr>
      <vt:lpstr>Knowledge Check Answer</vt:lpstr>
      <vt:lpstr>Additional Resources (1of 2)</vt:lpstr>
      <vt:lpstr>Additional Resources (2 of 2)</vt:lpstr>
      <vt:lpstr>Course Summary</vt:lpstr>
      <vt:lpstr>Course Evaluation</vt:lpstr>
      <vt:lpstr>Workday Support</vt:lpstr>
      <vt:lpstr>You have successfully completed the Workday Accounting Journal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Journal</dc:title>
  <dc:subject>Accounting Journal</dc:subject>
  <dc:creator>Marketing</dc:creator>
  <cp:keywords>Accounting Journal</cp:keywords>
  <cp:lastModifiedBy>Tovar-Moreno, Deyanira</cp:lastModifiedBy>
  <cp:revision>1165</cp:revision>
  <cp:lastPrinted>2014-04-21T18:27:44Z</cp:lastPrinted>
  <dcterms:created xsi:type="dcterms:W3CDTF">2001-10-04T20:08:10Z</dcterms:created>
  <dcterms:modified xsi:type="dcterms:W3CDTF">2020-12-15T19:37:40Z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0x01010028AF16FF01E3EA45B04439CD882B7A6D</vt:lpwstr>
  </property>
</Properties>
</file>