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79" r:id="rId6"/>
    <p:sldMasterId id="2147483689" r:id="rId7"/>
    <p:sldMasterId id="2147483699" r:id="rId8"/>
    <p:sldMasterId id="2147483710" r:id="rId9"/>
    <p:sldMasterId id="2147483720" r:id="rId10"/>
  </p:sldMasterIdLst>
  <p:notesMasterIdLst>
    <p:notesMasterId r:id="rId13"/>
  </p:notesMasterIdLst>
  <p:sldIdLst>
    <p:sldId id="281" r:id="rId11"/>
    <p:sldId id="282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re Slides" id="{FBA255B3-B902-4597-A033-578EE871CB41}">
          <p14:sldIdLst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pos="504" userDrawn="1">
          <p15:clr>
            <a:srgbClr val="A4A3A4"/>
          </p15:clr>
        </p15:guide>
        <p15:guide id="2" orient="horz" pos="2952" userDrawn="1">
          <p15:clr>
            <a:srgbClr val="A4A3A4"/>
          </p15:clr>
        </p15:guide>
        <p15:guide id="3" orient="horz" pos="26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iles, Emily A" initials="BEA" lastIdx="14" clrIdx="0">
    <p:extLst>
      <p:ext uri="{19B8F6BF-5375-455C-9EA6-DF929625EA0E}">
        <p15:presenceInfo xmlns:p15="http://schemas.microsoft.com/office/powerpoint/2012/main" userId="S-1-5-21-861567501-115176313-682003330-4648464" providerId="AD"/>
      </p:ext>
    </p:extLst>
  </p:cmAuthor>
  <p:cmAuthor id="2" name="Eccles, Cassandra" initials="EC" lastIdx="2" clrIdx="1">
    <p:extLst>
      <p:ext uri="{19B8F6BF-5375-455C-9EA6-DF929625EA0E}">
        <p15:presenceInfo xmlns:p15="http://schemas.microsoft.com/office/powerpoint/2012/main" userId="S-1-5-21-861567501-115176313-682003330-47356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78133" autoAdjust="0"/>
  </p:normalViewPr>
  <p:slideViewPr>
    <p:cSldViewPr snapToGrid="0">
      <p:cViewPr varScale="1">
        <p:scale>
          <a:sx n="67" d="100"/>
          <a:sy n="67" d="100"/>
        </p:scale>
        <p:origin x="346" y="48"/>
      </p:cViewPr>
      <p:guideLst>
        <p:guide pos="504"/>
        <p:guide orient="horz" pos="2952"/>
        <p:guide orient="horz"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3505CC-18FF-4803-B8E9-54138611C992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E40D86-8A69-4FC2-9A51-C8EA1154E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5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41381">
              <a:defRPr/>
            </a:pPr>
            <a:fld id="{26C54ED1-703F-4DC6-86FC-6BB36C70F35C}" type="datetime1">
              <a:rPr lang="en-US">
                <a:solidFill>
                  <a:srgbClr val="000000"/>
                </a:solidFill>
                <a:latin typeface="Arial" charset="0"/>
              </a:rPr>
              <a:pPr defTabSz="941381">
                <a:defRPr/>
              </a:pPr>
              <a:t>12/8/2020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4138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Template-WSU Hrz 201.ppt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39862">
              <a:defRPr/>
            </a:pPr>
            <a:fld id="{039B59CA-256F-4C4E-81F2-FB3A263C849E}" type="slidenum">
              <a:rPr lang="en-US" altLang="en-US">
                <a:solidFill>
                  <a:srgbClr val="000000"/>
                </a:solidFill>
              </a:rPr>
              <a:pPr defTabSz="939862">
                <a:defRPr/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35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941381">
              <a:defRPr/>
            </a:pPr>
            <a:fld id="{26C54ED1-703F-4DC6-86FC-6BB36C70F35C}" type="datetime1">
              <a:rPr lang="en-US">
                <a:solidFill>
                  <a:srgbClr val="000000"/>
                </a:solidFill>
                <a:latin typeface="Arial" charset="0"/>
              </a:rPr>
              <a:pPr defTabSz="941381">
                <a:defRPr/>
              </a:pPr>
              <a:t>12/8/2020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4138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Template-WSU Hrz 201.ppt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39862">
              <a:defRPr/>
            </a:pPr>
            <a:fld id="{039B59CA-256F-4C4E-81F2-FB3A263C849E}" type="slidenum">
              <a:rPr lang="en-US" altLang="en-US">
                <a:solidFill>
                  <a:srgbClr val="000000"/>
                </a:solidFill>
              </a:rPr>
              <a:pPr defTabSz="939862">
                <a:defRPr/>
              </a:pPr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1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047752"/>
            <a:ext cx="647700" cy="58102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4" t="32349" r="20018" b="31017"/>
          <a:stretch>
            <a:fillRect/>
          </a:stretch>
        </p:blipFill>
        <p:spPr bwMode="auto">
          <a:xfrm>
            <a:off x="1" y="0"/>
            <a:ext cx="647700" cy="104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645460" y="2011300"/>
            <a:ext cx="11546537" cy="5355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645457" y="2754910"/>
            <a:ext cx="11546539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7519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41917"/>
            <a:ext cx="12192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281633"/>
            <a:ext cx="12191995" cy="535531"/>
          </a:xfrm>
        </p:spPr>
        <p:txBody>
          <a:bodyPr anchorCtr="0"/>
          <a:lstStyle>
            <a:lvl1pPr algn="ctr"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5" y="3025246"/>
            <a:ext cx="12191996" cy="464230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546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2261"/>
            <a:ext cx="12192000" cy="535531"/>
          </a:xfrm>
        </p:spPr>
        <p:txBody>
          <a:bodyPr/>
          <a:lstStyle>
            <a:lvl1pPr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77280" y="2275791"/>
            <a:ext cx="10465038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67744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116927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738210"/>
            <a:ext cx="11536296" cy="464230"/>
          </a:xfr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9458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" y="1472989"/>
            <a:ext cx="12192001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0601" y="2275791"/>
            <a:ext cx="5336428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223" y="2275791"/>
            <a:ext cx="5293264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5542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47681"/>
            <a:ext cx="121920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727" y="2071865"/>
            <a:ext cx="5386917" cy="464230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4498" y="2071865"/>
            <a:ext cx="5389033" cy="464230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70601" y="2751779"/>
            <a:ext cx="5336428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10223" y="2751779"/>
            <a:ext cx="5293264" cy="2380139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32652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5693"/>
            <a:ext cx="12192000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9536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0232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3"/>
            <a:ext cx="7315200" cy="46423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4"/>
            <a:ext cx="7315200" cy="464230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851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4" t="34232" r="20018" b="37660"/>
          <a:stretch>
            <a:fillRect/>
          </a:stretch>
        </p:blipFill>
        <p:spPr bwMode="auto">
          <a:xfrm>
            <a:off x="1" y="95251"/>
            <a:ext cx="647700" cy="80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645460" y="2011300"/>
            <a:ext cx="11546537" cy="5355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645457" y="2754910"/>
            <a:ext cx="11546539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7883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315633" y="1507920"/>
            <a:ext cx="8204200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04" y="623515"/>
            <a:ext cx="11536296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826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704" y="623515"/>
            <a:ext cx="11536296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134" y="1507920"/>
            <a:ext cx="10747332" cy="2132549"/>
          </a:xfrm>
          <a:prstGeom prst="rect">
            <a:avLst/>
          </a:prstGeom>
        </p:spPr>
        <p:txBody>
          <a:bodyPr lIns="457200" rIns="457200"/>
          <a:lstStyle>
            <a:lvl1pPr marL="569913" indent="-350838">
              <a:spcBef>
                <a:spcPts val="1600"/>
              </a:spcBef>
              <a:buSzPct val="100000"/>
              <a:buFont typeface="Arial" panose="020B0604020202020204" pitchFamily="34" charset="0"/>
              <a:buChar char="•"/>
              <a:defRPr sz="2600" b="0"/>
            </a:lvl1pPr>
            <a:lvl2pPr marL="802206" indent="-342900">
              <a:spcBef>
                <a:spcPts val="533"/>
              </a:spcBef>
              <a:buSzPct val="75000"/>
              <a:buFont typeface="Arial" panose="020B0604020202020204" pitchFamily="34" charset="0"/>
              <a:buChar char="•"/>
              <a:defRPr sz="2400"/>
            </a:lvl2pPr>
            <a:lvl3pPr marL="801688" indent="-342900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400"/>
            </a:lvl3pPr>
            <a:lvl4pPr marL="1027113" indent="-342900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400"/>
            </a:lvl4pPr>
            <a:lvl5pPr marL="1314450" indent="-342900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523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5704" y="129395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5704" y="709196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6420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60" y="622201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435" y="1790761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060" y="1790761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4570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480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63" y="1558624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6962" y="2136455"/>
            <a:ext cx="5386917" cy="2043636"/>
          </a:xfrm>
          <a:prstGeom prst="rect">
            <a:avLst/>
          </a:prstGeo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0732" y="1558624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30" y="2136455"/>
            <a:ext cx="5389033" cy="2053960"/>
          </a:xfrm>
          <a:prstGeom prst="rect">
            <a:avLst/>
          </a:prstGeo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7962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968" y="2025693"/>
            <a:ext cx="11567032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48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366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-502547"/>
            <a:ext cx="4011084" cy="1937648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1"/>
            <a:ext cx="4011084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766611" y="77473"/>
            <a:ext cx="7289689" cy="3749228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389839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8114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/>
          <a:stretch>
            <a:fillRect/>
          </a:stretch>
        </p:blipFill>
        <p:spPr bwMode="auto">
          <a:xfrm>
            <a:off x="0" y="46567"/>
            <a:ext cx="12192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955116" y="2253933"/>
            <a:ext cx="10281768" cy="563231"/>
          </a:xfrm>
        </p:spPr>
        <p:txBody>
          <a:bodyPr anchorCtr="0"/>
          <a:lstStyle>
            <a:lvl1pPr algn="ctr">
              <a:defRPr sz="3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955117" y="3025245"/>
            <a:ext cx="10281769" cy="553998"/>
          </a:xfrm>
          <a:prstGeom prst="rect">
            <a:avLst/>
          </a:prstGeo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6679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89597" y="2307106"/>
            <a:ext cx="10792803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26" y="1402744"/>
            <a:ext cx="11236351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7741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048272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669555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633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5704" y="129395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5704" y="709196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835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72989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185" y="2275790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275790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8344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7681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10" y="2043652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278" y="2043652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67185" y="2719295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719295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8906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95" y="2025693"/>
            <a:ext cx="10078012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7707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6916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2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83251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/>
          <a:stretch>
            <a:fillRect/>
          </a:stretch>
        </p:blipFill>
        <p:spPr bwMode="auto">
          <a:xfrm>
            <a:off x="0" y="46567"/>
            <a:ext cx="12192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955116" y="2281633"/>
            <a:ext cx="10281768" cy="535531"/>
          </a:xfrm>
        </p:spPr>
        <p:txBody>
          <a:bodyPr anchorCtr="0"/>
          <a:lstStyle>
            <a:lvl1pPr algn="ctr"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955117" y="3025245"/>
            <a:ext cx="10281769" cy="553998"/>
          </a:xfrm>
          <a:prstGeom prst="rect">
            <a:avLst/>
          </a:prstGeo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1571-9D65-4FF1-B9FB-460207F719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449291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789597" y="2307106"/>
            <a:ext cx="10792803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26" y="1402744"/>
            <a:ext cx="11236351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F7AC-58B1-4292-AF24-F985E57996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51423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048272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669555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CD6B-42E3-4553-8230-5AAFC28D4F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976792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72989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E6B5-5C9C-4CE7-A8CF-D8D20FAB9C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532915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7681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10" y="2043652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278" y="2043652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2B0C-C803-4EF0-98C4-DAD0F0D7E3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2957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60" y="622201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435" y="1790761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060" y="1790761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8213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2347-1483-467E-8982-69D0B86DB0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497458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2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124DE-C1F8-4D2B-A4B4-CFDAA24CCD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05285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3"/>
          </p:nvPr>
        </p:nvSpPr>
        <p:spPr>
          <a:xfrm>
            <a:off x="789597" y="2313369"/>
            <a:ext cx="10792803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44863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/>
          <a:stretch>
            <a:fillRect/>
          </a:stretch>
        </p:blipFill>
        <p:spPr bwMode="auto">
          <a:xfrm>
            <a:off x="0" y="46567"/>
            <a:ext cx="12192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955116" y="2281633"/>
            <a:ext cx="10281768" cy="535531"/>
          </a:xfrm>
        </p:spPr>
        <p:txBody>
          <a:bodyPr anchorCtr="0"/>
          <a:lstStyle>
            <a:lvl1pPr algn="ctr"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955117" y="3025245"/>
            <a:ext cx="10281769" cy="553998"/>
          </a:xfrm>
          <a:prstGeom prst="rect">
            <a:avLst/>
          </a:prstGeo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1571-9D65-4FF1-B9FB-460207F719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242909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89597" y="2313369"/>
            <a:ext cx="10792803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26" y="1402744"/>
            <a:ext cx="11236351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F7AC-58B1-4292-AF24-F985E57996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864711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048272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669555"/>
            <a:ext cx="11536296" cy="553998"/>
          </a:xfrm>
          <a:prstGeom prst="rect">
            <a:avLst/>
          </a:prstGeom>
        </p:spPr>
        <p:txBody>
          <a:bodyPr rIns="0"/>
          <a:lstStyle>
            <a:lvl1pPr marL="0" indent="0" algn="ctr">
              <a:buFontTx/>
              <a:buNone/>
              <a:defRPr sz="30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CD6B-42E3-4553-8230-5AAFC28D4F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946952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72989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185" y="2275790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275790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E6B5-5C9C-4CE7-A8CF-D8D20FAB9C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978638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7681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10" y="2043652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278" y="2043652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2B0C-C803-4EF0-98C4-DAD0F0D7E3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667185" y="2676622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676622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940217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95" y="2025693"/>
            <a:ext cx="10078012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6C384-93F6-41F3-A7C4-598F61B935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2180709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2347-1483-467E-8982-69D0B86DB0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04191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480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63" y="1558624"/>
            <a:ext cx="5386917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0732" y="1558624"/>
            <a:ext cx="5389033" cy="4924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967435" y="2135710"/>
            <a:ext cx="5336428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507060" y="2135710"/>
            <a:ext cx="5293264" cy="2380139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532913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2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124DE-C1F8-4D2B-A4B4-CFDAA24CCD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520319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57990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/>
          <a:stretch>
            <a:fillRect/>
          </a:stretch>
        </p:blipFill>
        <p:spPr bwMode="auto">
          <a:xfrm>
            <a:off x="0" y="46567"/>
            <a:ext cx="121920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955116" y="2281633"/>
            <a:ext cx="10281768" cy="535531"/>
          </a:xfrm>
        </p:spPr>
        <p:txBody>
          <a:bodyPr anchorCtr="0"/>
          <a:lstStyle>
            <a:lvl1pPr algn="ctr"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955117" y="3025245"/>
            <a:ext cx="10281769" cy="543675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933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45585" y="6381752"/>
            <a:ext cx="2067983" cy="476249"/>
          </a:xfrm>
        </p:spPr>
        <p:txBody>
          <a:bodyPr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755901" y="6381752"/>
            <a:ext cx="8134351" cy="476249"/>
          </a:xfrm>
        </p:spPr>
        <p:txBody>
          <a:bodyPr anchorCtr="1"/>
          <a:lstStyle>
            <a:lvl1pPr>
              <a:defRPr sz="1333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892368" y="6381752"/>
            <a:ext cx="1299633" cy="47624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71571-9D65-4FF1-B9FB-460207F719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910085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26" y="1402744"/>
            <a:ext cx="11236351" cy="535531"/>
          </a:xfrm>
        </p:spPr>
        <p:txBody>
          <a:bodyPr/>
          <a:lstStyle>
            <a:lvl1pPr algn="ctr">
              <a:defRPr sz="32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7150"/>
            <a:ext cx="10363200" cy="2084610"/>
          </a:xfrm>
        </p:spPr>
        <p:txBody>
          <a:bodyPr lIns="457200" rIns="457200"/>
          <a:lstStyle>
            <a:lvl1pPr marL="459306" indent="-239178">
              <a:spcBef>
                <a:spcPts val="1600"/>
              </a:spcBef>
              <a:buSzPct val="100000"/>
              <a:buFont typeface="Arial" pitchFamily="34" charset="0"/>
              <a:buChar char="•"/>
              <a:defRPr sz="2667" b="0"/>
            </a:lvl1pPr>
            <a:lvl2pPr marL="679434" indent="-220128">
              <a:spcBef>
                <a:spcPts val="533"/>
              </a:spcBef>
              <a:buSzPct val="75000"/>
              <a:buFont typeface="Lucida Sans" panose="020B0602030504020204" pitchFamily="34" charset="0"/>
              <a:buChar char="–"/>
              <a:defRPr sz="2667"/>
            </a:lvl2pPr>
            <a:lvl3pPr marL="1060423" indent="-292601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133"/>
            </a:lvl3pPr>
            <a:lvl4pPr marL="1219170" indent="-220128">
              <a:spcBef>
                <a:spcPts val="533"/>
              </a:spcBef>
              <a:buSzPct val="100000"/>
              <a:buFont typeface="Lucida Sans" panose="020B0602030504020204" pitchFamily="34" charset="0"/>
              <a:buChar char="–"/>
              <a:defRPr sz="2133"/>
            </a:lvl4pPr>
            <a:lvl5pPr marL="1439297" indent="-220128">
              <a:spcBef>
                <a:spcPts val="533"/>
              </a:spcBef>
              <a:buSzPct val="100000"/>
              <a:buFont typeface="Arial" pitchFamily="34" charset="0"/>
              <a:buChar char="•"/>
              <a:defRPr sz="21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F7AC-58B1-4292-AF24-F985E57996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280122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852" y="1048272"/>
            <a:ext cx="11536296" cy="584775"/>
          </a:xfrm>
        </p:spPr>
        <p:txBody>
          <a:bodyPr/>
          <a:lstStyle>
            <a:lvl1pPr algn="ctr">
              <a:lnSpc>
                <a:spcPct val="100000"/>
              </a:lnSpc>
              <a:defRPr sz="32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852" y="1669555"/>
            <a:ext cx="11536296" cy="543675"/>
          </a:xfrm>
        </p:spPr>
        <p:txBody>
          <a:bodyPr rIns="0"/>
          <a:lstStyle>
            <a:lvl1pPr marL="0" indent="0" algn="ctr">
              <a:buFontTx/>
              <a:buNone/>
              <a:defRPr sz="2933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CD6B-42E3-4553-8230-5AAFC28D4F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186646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30" y="1472989"/>
            <a:ext cx="11546543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185" y="2275790"/>
            <a:ext cx="5336428" cy="2749471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67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133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809" y="2275790"/>
            <a:ext cx="5293264" cy="2749471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67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133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E6B5-5C9C-4CE7-A8CF-D8D20FAB9C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353714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47681"/>
            <a:ext cx="11582400" cy="5355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510" y="2074430"/>
            <a:ext cx="5386917" cy="46166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508" y="2621484"/>
            <a:ext cx="5386917" cy="1785104"/>
          </a:xfrm>
        </p:spPr>
        <p:txBody>
          <a:bodyPr/>
          <a:lstStyle>
            <a:lvl1pPr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867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867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278" y="2074430"/>
            <a:ext cx="5389033" cy="46166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277" y="2621484"/>
            <a:ext cx="5389033" cy="1785104"/>
          </a:xfrm>
        </p:spPr>
        <p:txBody>
          <a:bodyPr/>
          <a:lstStyle>
            <a:lvl1pPr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2133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867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867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2B0C-C803-4EF0-98C4-DAD0F0D7E3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2592749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95" y="2025693"/>
            <a:ext cx="10078012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6C384-93F6-41F3-A7C4-598F61B935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433994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52347-1483-467E-8982-69D0B86DB0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5145899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330610"/>
            <a:ext cx="7315200" cy="461729"/>
          </a:xfrm>
        </p:spPr>
        <p:txBody>
          <a:bodyPr/>
          <a:lstStyle>
            <a:lvl1pPr algn="l">
              <a:defRPr sz="2667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2"/>
            <a:ext cx="7315200" cy="748988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379656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124DE-C1F8-4D2B-A4B4-CFDAA24CCD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74979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968" y="2025693"/>
            <a:ext cx="11567032" cy="5355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55384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E8FD6B-C75E-4400-9C9A-0CE8C9333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9D366-EE13-4C5C-AE2C-B6C2F919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00B4F5-9A9D-473C-A214-B6687C012C6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3240" y="1009892"/>
            <a:ext cx="11145520" cy="420564"/>
          </a:xfrm>
        </p:spPr>
        <p:txBody>
          <a:bodyPr lIns="27432" rIns="27432" anchorCtr="0"/>
          <a:lstStyle>
            <a:lvl1pPr marL="220117" indent="0">
              <a:lnSpc>
                <a:spcPct val="10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2133" b="0">
                <a:solidFill>
                  <a:srgbClr val="5E6A71"/>
                </a:solidFill>
              </a:defRPr>
            </a:lvl1pPr>
            <a:lvl2pPr marL="679402" indent="-220117">
              <a:spcBef>
                <a:spcPts val="533"/>
              </a:spcBef>
              <a:buSzPct val="75000"/>
              <a:buFont typeface="Lucida Sans" panose="020B0602030504020204" pitchFamily="34" charset="0"/>
              <a:buChar char="–"/>
              <a:defRPr sz="2400"/>
            </a:lvl2pPr>
            <a:lvl3pPr marL="1060369" indent="-292587">
              <a:spcBef>
                <a:spcPts val="533"/>
              </a:spcBef>
              <a:buSzPct val="100000"/>
              <a:buFont typeface="Arial" panose="020B0604020202020204" pitchFamily="34" charset="0"/>
              <a:buChar char="•"/>
              <a:defRPr sz="2133"/>
            </a:lvl3pPr>
            <a:lvl4pPr marL="1219110" indent="-220117">
              <a:spcBef>
                <a:spcPts val="533"/>
              </a:spcBef>
              <a:buSzPct val="100000"/>
              <a:buFont typeface="Lucida Sans" panose="020B0602030504020204" pitchFamily="34" charset="0"/>
              <a:buChar char="–"/>
              <a:defRPr sz="1867"/>
            </a:lvl4pPr>
            <a:lvl5pPr marL="1439225" indent="-220117">
              <a:spcBef>
                <a:spcPts val="533"/>
              </a:spcBef>
              <a:buSzPct val="100000"/>
              <a:buFont typeface="Arial" pitchFamily="34" charset="0"/>
              <a:buChar char="•"/>
              <a:defRPr sz="1867"/>
            </a:lvl5pPr>
          </a:lstStyle>
          <a:p>
            <a:pPr lvl="0"/>
            <a:r>
              <a:rPr lang="en-US" dirty="0"/>
              <a:t>Kicker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15AB864-A41A-4994-B74D-75DAD766C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204" y="1828801"/>
            <a:ext cx="10449601" cy="2042169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9817" rIns="0" bIns="29817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5E6A71"/>
                </a:solidFill>
              </a:defRPr>
            </a:lvl1pPr>
            <a:lvl2pPr>
              <a:defRPr>
                <a:solidFill>
                  <a:srgbClr val="5E6A71"/>
                </a:solidFill>
              </a:defRPr>
            </a:lvl2pPr>
          </a:lstStyle>
          <a:p>
            <a:r>
              <a:rPr lang="en-US" altLang="en-US" sz="2400" dirty="0"/>
              <a:t>Point 1</a:t>
            </a:r>
          </a:p>
          <a:p>
            <a:pPr lvl="1"/>
            <a:r>
              <a:rPr lang="en-US" altLang="en-US" sz="2133" dirty="0"/>
              <a:t>Sub-point 1</a:t>
            </a:r>
          </a:p>
          <a:p>
            <a:endParaRPr lang="en-US" altLang="en-US" sz="2400" dirty="0"/>
          </a:p>
          <a:p>
            <a:r>
              <a:rPr lang="en-US" altLang="en-US" sz="2400" dirty="0"/>
              <a:t>Point 2</a:t>
            </a:r>
          </a:p>
          <a:p>
            <a:pPr lvl="1"/>
            <a:r>
              <a:rPr lang="en-US" altLang="en-US" sz="2133" dirty="0"/>
              <a:t>Sub-point 2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B79704-C701-451D-88A6-E59219ECA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288287"/>
            <a:ext cx="11252200" cy="384048"/>
          </a:xfrm>
          <a:prstGeom prst="rect">
            <a:avLst/>
          </a:prstGeom>
        </p:spPr>
        <p:txBody>
          <a:bodyPr lIns="0" tIns="0" rIns="0" bIns="0" rtlCol="0" anchor="ctr" anchorCtr="0">
            <a:no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794457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37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815" y="-502547"/>
            <a:ext cx="4011084" cy="2086798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183" y="1573324"/>
            <a:ext cx="4011084" cy="4616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81609" y="250543"/>
            <a:ext cx="7212061" cy="3407057"/>
          </a:xfrm>
          <a:prstGeom prst="rect">
            <a:avLst/>
          </a:prstGeo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SzPct val="125000"/>
              <a:buFont typeface="Arial" pitchFamily="34" charset="0"/>
              <a:buChar char="•"/>
              <a:defRPr lang="en-US" sz="2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05683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256808"/>
            <a:ext cx="7315200" cy="535531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74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553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6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45584" y="622287"/>
            <a:ext cx="1154641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chemeClr val="bg2"/>
                </a:solidFill>
              </a:defRPr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" y="1047752"/>
            <a:ext cx="647700" cy="58102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647700" cy="10477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45705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19075" indent="-219075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gray">
          <a:xfrm flipH="1">
            <a:off x="0" y="1"/>
            <a:ext cx="12192000" cy="9715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7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1" t="35077" r="17621" b="35077"/>
          <a:stretch>
            <a:fillRect/>
          </a:stretch>
        </p:blipFill>
        <p:spPr bwMode="auto">
          <a:xfrm>
            <a:off x="-4233" y="1"/>
            <a:ext cx="789517" cy="97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064685" y="2298700"/>
            <a:ext cx="10062633" cy="201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0" y="1587486"/>
            <a:ext cx="12192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chemeClr val="bg2"/>
                </a:solidFill>
              </a:defRPr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971551"/>
            <a:ext cx="12192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5865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transition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algn="l" rtl="0" eaLnBrk="1" fontAlgn="base" hangingPunct="1">
        <a:lnSpc>
          <a:spcPts val="2933"/>
        </a:lnSpc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 flipH="1">
            <a:off x="520701" y="0"/>
            <a:ext cx="15028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45584" y="622287"/>
            <a:ext cx="1154641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717551" y="6438900"/>
            <a:ext cx="1598083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chemeClr val="bg2"/>
                </a:solidFill>
              </a:defRPr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" y="1047752"/>
            <a:ext cx="647700" cy="58102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647700" cy="10477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251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transition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Sans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 bwMode="gray">
          <a:xfrm flipH="1">
            <a:off x="1185333" y="44451"/>
            <a:ext cx="11006667" cy="79163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7000">
                <a:schemeClr val="accent2">
                  <a:tint val="44500"/>
                  <a:satMod val="160000"/>
                </a:schemeClr>
              </a:gs>
              <a:gs pos="7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3851" y="1403336"/>
            <a:ext cx="115443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fld id="{B8FE7D98-C228-4FF7-9CBA-EB6B8321E419}" type="datetimeFigureOut">
              <a:rPr lang="en-US" smtClean="0"/>
              <a:t>12/8/2020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333">
                <a:solidFill>
                  <a:schemeClr val="bg2"/>
                </a:solidFill>
              </a:defRPr>
            </a:lvl1pPr>
          </a:lstStyle>
          <a:p>
            <a:fld id="{F835FA9F-C423-4BE6-8CC6-BBA20F4D826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33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3" b="38544"/>
          <a:stretch>
            <a:fillRect/>
          </a:stretch>
        </p:blipFill>
        <p:spPr bwMode="auto">
          <a:xfrm>
            <a:off x="0" y="44451"/>
            <a:ext cx="1185333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2824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</p:sldLayoutIdLst>
  <p:transition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1" fontAlgn="base" hangingPunct="1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1185333" y="44451"/>
            <a:ext cx="11006667" cy="79163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7000">
                <a:schemeClr val="accent2">
                  <a:tint val="44500"/>
                  <a:satMod val="160000"/>
                </a:schemeClr>
              </a:gs>
              <a:gs pos="7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3851" y="1403336"/>
            <a:ext cx="115443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33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AC1BE3-5E53-4DD4-9B17-DCAFE36D64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3" b="38544"/>
          <a:stretch>
            <a:fillRect/>
          </a:stretch>
        </p:blipFill>
        <p:spPr bwMode="auto">
          <a:xfrm>
            <a:off x="0" y="44451"/>
            <a:ext cx="1185333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2604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6" r:id="rId6"/>
    <p:sldLayoutId id="2147483707" r:id="rId7"/>
    <p:sldLayoutId id="2147483709" r:id="rId8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1185333" y="44451"/>
            <a:ext cx="11006667" cy="79163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7000">
                <a:schemeClr val="accent2">
                  <a:tint val="44500"/>
                  <a:satMod val="160000"/>
                </a:schemeClr>
              </a:gs>
              <a:gs pos="7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3851" y="1403336"/>
            <a:ext cx="115443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33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AC1BE3-5E53-4DD4-9B17-DCAFE36D64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3" b="38544"/>
          <a:stretch>
            <a:fillRect/>
          </a:stretch>
        </p:blipFill>
        <p:spPr bwMode="auto">
          <a:xfrm>
            <a:off x="0" y="44451"/>
            <a:ext cx="1185333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1667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 flipH="1">
            <a:off x="0" y="0"/>
            <a:ext cx="12192000" cy="880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1185333" y="44451"/>
            <a:ext cx="11006667" cy="79163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7000">
                <a:schemeClr val="accent2">
                  <a:tint val="44500"/>
                  <a:satMod val="160000"/>
                </a:schemeClr>
              </a:gs>
              <a:gs pos="7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219200" y="2298700"/>
            <a:ext cx="9753600" cy="212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3851" y="1403336"/>
            <a:ext cx="115443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645585" y="6438900"/>
            <a:ext cx="1670049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2315633" y="6438900"/>
            <a:ext cx="82042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333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10532533" y="6438900"/>
            <a:ext cx="1659467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33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7AC1BE3-5E53-4DD4-9B17-DCAFE36D64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3" b="38544"/>
          <a:stretch>
            <a:fillRect/>
          </a:stretch>
        </p:blipFill>
        <p:spPr bwMode="auto">
          <a:xfrm>
            <a:off x="0" y="44451"/>
            <a:ext cx="1185333" cy="79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4091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Lucida Sans" pitchFamily="34" charset="0"/>
        </a:defRPr>
      </a:lvl5pPr>
      <a:lvl6pPr marL="609585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6pPr>
      <a:lvl7pPr marL="1219170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7pPr>
      <a:lvl8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8pPr>
      <a:lvl9pPr marL="2438339" algn="l" rtl="0" fontAlgn="base">
        <a:lnSpc>
          <a:spcPct val="90000"/>
        </a:lnSpc>
        <a:spcBef>
          <a:spcPct val="0"/>
        </a:spcBef>
        <a:spcAft>
          <a:spcPct val="0"/>
        </a:spcAft>
        <a:defRPr sz="3733" b="1">
          <a:solidFill>
            <a:schemeClr val="accent2"/>
          </a:solidFill>
          <a:latin typeface="Arial" charset="0"/>
        </a:defRPr>
      </a:lvl9pPr>
    </p:titleStyle>
    <p:bodyStyle>
      <a:lvl1pPr marL="220128" indent="-220128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3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459306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933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679434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67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918610" indent="-23917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1138738" indent="-22012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133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521846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6pPr>
      <a:lvl7pPr marL="2131431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7pPr>
      <a:lvl8pPr marL="2741015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8pPr>
      <a:lvl9pPr marL="3350600" indent="296326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4" Type="http://schemas.openxmlformats.org/officeDocument/2006/relationships/hyperlink" Target="mailto:modern.initiative@wsu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4" Type="http://schemas.openxmlformats.org/officeDocument/2006/relationships/hyperlink" Target="mailto:modern.initiative@w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623087" y="2307106"/>
            <a:ext cx="10959313" cy="2380139"/>
          </a:xfrm>
        </p:spPr>
        <p:txBody>
          <a:bodyPr/>
          <a:lstStyle/>
          <a:p>
            <a:pPr marL="457200" indent="-457200"/>
            <a:r>
              <a:rPr lang="en-US" sz="2400" dirty="0"/>
              <a:t>Security roles are Workday designations that determine access to the initiation and approval of business processes as well as to data in Workday.</a:t>
            </a:r>
          </a:p>
          <a:p>
            <a:pPr marL="457200" indent="-457200"/>
            <a:endParaRPr lang="en-US" sz="1200" dirty="0"/>
          </a:p>
          <a:p>
            <a:pPr marL="457200" indent="-457200"/>
            <a:r>
              <a:rPr lang="en-US" sz="2400" dirty="0"/>
              <a:t>Positions can be assigned multiple security roles. </a:t>
            </a:r>
          </a:p>
          <a:p>
            <a:pPr marL="457200" indent="-457200"/>
            <a:endParaRPr lang="en-US" sz="1200" dirty="0"/>
          </a:p>
          <a:p>
            <a:pPr marL="457200" indent="-457200"/>
            <a:r>
              <a:rPr lang="en-US" sz="2400" dirty="0"/>
              <a:t>This is different from our current systems, where access to information may be tied to a person rather than to their position. </a:t>
            </a:r>
          </a:p>
          <a:p>
            <a:pPr marL="457200" indent="-457200"/>
            <a:endParaRPr lang="en-US" sz="2400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Workday Concept: Security Roles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820" y="5325058"/>
            <a:ext cx="1274685" cy="12746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81001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For additional information or questions about Workday for WSU, please visit modernization.wsu.edu or email us at </a:t>
            </a:r>
            <a:r>
              <a:rPr lang="en-US" sz="1200" dirty="0">
                <a:latin typeface="Lucida Sans" panose="020B0602030504020204" pitchFamily="34" charset="0"/>
                <a:hlinkClick r:id="rId4"/>
              </a:rPr>
              <a:t>modern.initiative@wsu.edu</a:t>
            </a:r>
            <a:endParaRPr lang="en-US" sz="1200" dirty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63404" y="6616535"/>
            <a:ext cx="14285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hangingPunct="0"/>
            <a:r>
              <a:rPr lang="en-US" sz="900" i="1" dirty="0">
                <a:solidFill>
                  <a:srgbClr val="000000"/>
                </a:solidFill>
                <a:latin typeface="Lucida Sans" panose="020B0602030504020204" pitchFamily="34" charset="0"/>
              </a:rPr>
              <a:t>Updated 11/26/2019</a:t>
            </a:r>
          </a:p>
        </p:txBody>
      </p:sp>
    </p:spTree>
    <p:extLst>
      <p:ext uri="{BB962C8B-B14F-4D97-AF65-F5344CB8AC3E}">
        <p14:creationId xmlns:p14="http://schemas.microsoft.com/office/powerpoint/2010/main" val="3911449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058041"/>
            <a:ext cx="12192000" cy="535531"/>
          </a:xfrm>
        </p:spPr>
        <p:txBody>
          <a:bodyPr/>
          <a:lstStyle/>
          <a:p>
            <a:r>
              <a:rPr lang="en-US" dirty="0"/>
              <a:t>Workday Concept: Common Security Roles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339" y="918309"/>
            <a:ext cx="726858" cy="7268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38612"/>
              </p:ext>
            </p:extLst>
          </p:nvPr>
        </p:nvGraphicFramePr>
        <p:xfrm>
          <a:off x="92278" y="1629106"/>
          <a:ext cx="11959919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471">
                  <a:extLst>
                    <a:ext uri="{9D8B030D-6E8A-4147-A177-3AD203B41FA5}">
                      <a16:colId xmlns:a16="http://schemas.microsoft.com/office/drawing/2014/main" val="3798132637"/>
                    </a:ext>
                  </a:extLst>
                </a:gridCol>
                <a:gridCol w="10256448">
                  <a:extLst>
                    <a:ext uri="{9D8B030D-6E8A-4147-A177-3AD203B41FA5}">
                      <a16:colId xmlns:a16="http://schemas.microsoft.com/office/drawing/2014/main" val="241718144"/>
                    </a:ext>
                  </a:extLst>
                </a:gridCol>
              </a:tblGrid>
              <a:tr h="29884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cida Sans" panose="020B0602030504020204" pitchFamily="34" charset="0"/>
                        </a:rPr>
                        <a:t>Security 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Lucida Sans" panose="020B0602030504020204" pitchFamily="34" charset="0"/>
                        </a:rPr>
                        <a:t>Definition*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01295"/>
                  </a:ext>
                </a:extLst>
              </a:tr>
              <a:tr h="811472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Employee as 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rPr>
                        <a:t>All WSU </a:t>
                      </a:r>
                      <a:r>
                        <a:rPr lang="en-US" sz="2000" i="0" baseline="0" dirty="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rPr>
                        <a:t>employees will be able to perform self-service tasks such as viewing leave balances, requesting time off, making updates to emergency contacts, and more.</a:t>
                      </a:r>
                      <a:endParaRPr lang="en-US" sz="2000" i="0" dirty="0">
                        <a:solidFill>
                          <a:schemeClr val="bg2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821785"/>
                  </a:ext>
                </a:extLst>
              </a:tr>
              <a:tr h="63564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WSU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employees with direct reports will be able to 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latin typeface="Lucida Sans" panose="020B0602030504020204" pitchFamily="34" charset="0"/>
                          <a:ea typeface="+mn-ea"/>
                          <a:cs typeface="+mn-cs"/>
                        </a:rPr>
                        <a:t>review and approve team time off requests and other HR functions.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361377"/>
                  </a:ext>
                </a:extLst>
              </a:tr>
              <a:tr h="83240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Cost </a:t>
                      </a:r>
                      <a:r>
                        <a:rPr lang="en-US" sz="2000" b="0" dirty="0">
                          <a:latin typeface="Lucida Sans" panose="020B0602030504020204" pitchFamily="34" charset="0"/>
                        </a:rPr>
                        <a:t>Center</a:t>
                      </a:r>
                      <a:r>
                        <a:rPr lang="en-US" sz="2000" dirty="0">
                          <a:latin typeface="Lucida Sans" panose="020B0602030504020204" pitchFamily="34" charset="0"/>
                        </a:rPr>
                        <a:t>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The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p</a:t>
                      </a:r>
                      <a:r>
                        <a:rPr lang="en-US" sz="2000" dirty="0">
                          <a:latin typeface="Lucida Sans" panose="020B0602030504020204" pitchFamily="34" charset="0"/>
                        </a:rPr>
                        <a:t>rimary manager for assigned cost centers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will be able to approve </a:t>
                      </a:r>
                      <a:r>
                        <a:rPr lang="en-US" sz="2000" dirty="0">
                          <a:latin typeface="Lucida Sans" panose="020B0602030504020204" pitchFamily="34" charset="0"/>
                        </a:rPr>
                        <a:t>financial business processes,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assign cost allocations, create payroll accounting adjustments, and</a:t>
                      </a:r>
                      <a:r>
                        <a:rPr lang="en-US" sz="2000" dirty="0">
                          <a:latin typeface="Lucida Sans" panose="020B0602030504020204" pitchFamily="34" charset="0"/>
                        </a:rPr>
                        <a:t> access cost center spend analytics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and accounting reports.</a:t>
                      </a:r>
                      <a:endParaRPr lang="en-US" sz="2000" dirty="0"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338693"/>
                  </a:ext>
                </a:extLst>
              </a:tr>
              <a:tr h="89395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HR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Those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performing HR management functions for assigned organizations will be able to</a:t>
                      </a:r>
                      <a:r>
                        <a:rPr lang="en-US" sz="2000" dirty="0">
                          <a:latin typeface="Lucida Sans" panose="020B0602030504020204" pitchFamily="34" charset="0"/>
                        </a:rPr>
                        <a:t> initiate the creation of new positions, job assignments, and manage the job profile framework, as well as initiate many other HR business processes.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431063"/>
                  </a:ext>
                </a:extLst>
              </a:tr>
              <a:tr h="61308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Expense Data Entry Specialist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dirty="0">
                          <a:latin typeface="Lucida Sans" panose="020B0602030504020204" pitchFamily="34" charset="0"/>
                        </a:rPr>
                        <a:t>Those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p</a:t>
                      </a:r>
                      <a:r>
                        <a:rPr lang="en-US" sz="2000" dirty="0">
                          <a:latin typeface="Lucida Sans" panose="020B0602030504020204" pitchFamily="34" charset="0"/>
                        </a:rPr>
                        <a:t>erforming Travel Authority and Travel Expense Voucher data entry functions on behalf of others in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their</a:t>
                      </a:r>
                      <a:r>
                        <a:rPr lang="en-US" sz="2000" dirty="0">
                          <a:latin typeface="Lucida Sans" panose="020B0602030504020204" pitchFamily="34" charset="0"/>
                        </a:rPr>
                        <a:t> assigned organizations will be able to do the same in Workday. They will</a:t>
                      </a:r>
                      <a:r>
                        <a:rPr lang="en-US" sz="2000" baseline="0" dirty="0">
                          <a:latin typeface="Lucida Sans" panose="020B0602030504020204" pitchFamily="34" charset="0"/>
                        </a:rPr>
                        <a:t> not have approval authority.</a:t>
                      </a:r>
                      <a:endParaRPr lang="en-US" sz="2000" dirty="0"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5236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581001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Lucida Sans" panose="020B0602030504020204" pitchFamily="34" charset="0"/>
              </a:rPr>
              <a:t>For additional information or questions about Workday for WSU, please visit modernization.wsu.edu or email us at </a:t>
            </a:r>
            <a:r>
              <a:rPr lang="en-US" sz="1200" dirty="0">
                <a:latin typeface="Lucida Sans" panose="020B0602030504020204" pitchFamily="34" charset="0"/>
                <a:hlinkClick r:id="rId4"/>
              </a:rPr>
              <a:t>modern.initiative@wsu.edu</a:t>
            </a:r>
            <a:endParaRPr lang="en-US" sz="1200" dirty="0">
              <a:solidFill>
                <a:schemeClr val="bg2"/>
              </a:solidFill>
              <a:latin typeface="Lucida Sans" panose="020B0602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316692"/>
            <a:ext cx="9909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0" hangingPunct="0"/>
            <a:r>
              <a:rPr lang="en-US" sz="1400" i="1" dirty="0">
                <a:solidFill>
                  <a:srgbClr val="000000"/>
                </a:solidFill>
                <a:latin typeface="Lucida Sans" panose="020B0602030504020204" pitchFamily="34" charset="0"/>
              </a:rPr>
              <a:t>* Roles are still subject to change until final configuration decisions have been made.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63404" y="6616535"/>
            <a:ext cx="142859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 eaLnBrk="0" hangingPunct="0"/>
            <a:r>
              <a:rPr lang="en-US" sz="900" i="1" dirty="0">
                <a:solidFill>
                  <a:srgbClr val="000000"/>
                </a:solidFill>
                <a:latin typeface="Lucida Sans" panose="020B0602030504020204" pitchFamily="34" charset="0"/>
              </a:rPr>
              <a:t>Updated 11/26/2019</a:t>
            </a:r>
          </a:p>
        </p:txBody>
      </p:sp>
    </p:spTree>
    <p:extLst>
      <p:ext uri="{BB962C8B-B14F-4D97-AF65-F5344CB8AC3E}">
        <p14:creationId xmlns:p14="http://schemas.microsoft.com/office/powerpoint/2010/main" val="32804351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SU PowerPoint Template 2">
  <a:themeElements>
    <a:clrScheme name="brand 2014">
      <a:dk1>
        <a:srgbClr val="000000"/>
      </a:dk1>
      <a:lt1>
        <a:srgbClr val="FFFFFF"/>
      </a:lt1>
      <a:dk2>
        <a:srgbClr val="B67233"/>
      </a:dk2>
      <a:lt2>
        <a:srgbClr val="EDDCCC"/>
      </a:lt2>
      <a:accent1>
        <a:srgbClr val="981E32"/>
      </a:accent1>
      <a:accent2>
        <a:srgbClr val="5E6A71"/>
      </a:accent2>
      <a:accent3>
        <a:srgbClr val="C60C30"/>
      </a:accent3>
      <a:accent4>
        <a:srgbClr val="C69214"/>
      </a:accent4>
      <a:accent5>
        <a:srgbClr val="4F868E"/>
      </a:accent5>
      <a:accent6>
        <a:srgbClr val="8F7E35"/>
      </a:accent6>
      <a:hlink>
        <a:srgbClr val="C60C30"/>
      </a:hlink>
      <a:folHlink>
        <a:srgbClr val="5E6A7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SU PowerPoint Template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x9 Template-431-grey bar">
  <a:themeElements>
    <a:clrScheme name="brand 2014">
      <a:dk1>
        <a:srgbClr val="000000"/>
      </a:dk1>
      <a:lt1>
        <a:srgbClr val="FFFFFF"/>
      </a:lt1>
      <a:dk2>
        <a:srgbClr val="B67233"/>
      </a:dk2>
      <a:lt2>
        <a:srgbClr val="EDDCCC"/>
      </a:lt2>
      <a:accent1>
        <a:srgbClr val="981E32"/>
      </a:accent1>
      <a:accent2>
        <a:srgbClr val="5E6A71"/>
      </a:accent2>
      <a:accent3>
        <a:srgbClr val="C60C30"/>
      </a:accent3>
      <a:accent4>
        <a:srgbClr val="C69214"/>
      </a:accent4>
      <a:accent5>
        <a:srgbClr val="4F868E"/>
      </a:accent5>
      <a:accent6>
        <a:srgbClr val="8F7E35"/>
      </a:accent6>
      <a:hlink>
        <a:srgbClr val="C60C30"/>
      </a:hlink>
      <a:folHlink>
        <a:srgbClr val="5E6A7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6x9 WSU Hrz 431-white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6DA5E6B3319042904A8EB26377E0A4" ma:contentTypeVersion="2" ma:contentTypeDescription="Create a new document." ma:contentTypeScope="" ma:versionID="2954b2b48182d637c2dad4ac0e588bd1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a4ae278bcb0ee8a608e689e31e7a1fc9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65FA57-2547-4A67-A14E-DD578475A6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7FEBA0-D130-47E2-95CD-4C8DAE3ECC7A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5669E6-780B-4156-9597-A1B61B275E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WSU PowerPoint Template 2</Template>
  <TotalTime>1459</TotalTime>
  <Words>333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Lucida Sans</vt:lpstr>
      <vt:lpstr>WSU PowerPoint Template 2</vt:lpstr>
      <vt:lpstr>WSU PowerPoint Template</vt:lpstr>
      <vt:lpstr>16x9 Template-431-grey bar</vt:lpstr>
      <vt:lpstr>16x9 WSU Hrz 431-white</vt:lpstr>
      <vt:lpstr>Default Design</vt:lpstr>
      <vt:lpstr>1_Default Design</vt:lpstr>
      <vt:lpstr>2_Default Design</vt:lpstr>
      <vt:lpstr>Workday Concept: Security Roles</vt:lpstr>
      <vt:lpstr>Workday Concept: Common Security Roles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 Initiative Update</dc:title>
  <dc:creator>Bailes, Emily A</dc:creator>
  <cp:lastModifiedBy>Madysen McLain</cp:lastModifiedBy>
  <cp:revision>134</cp:revision>
  <cp:lastPrinted>2019-11-26T17:26:14Z</cp:lastPrinted>
  <dcterms:created xsi:type="dcterms:W3CDTF">2019-09-05T16:15:50Z</dcterms:created>
  <dcterms:modified xsi:type="dcterms:W3CDTF">2020-12-08T18:31:58Z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0x0101009E6DA5E6B3319042904A8EB26377E0A4</vt:lpwstr>
  </property>
</Properties>
</file>